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264" r:id="rId3"/>
    <p:sldId id="266" r:id="rId4"/>
    <p:sldId id="267" r:id="rId5"/>
    <p:sldId id="270" r:id="rId6"/>
    <p:sldId id="271" r:id="rId7"/>
    <p:sldId id="272" r:id="rId8"/>
    <p:sldId id="279" r:id="rId9"/>
    <p:sldId id="298" r:id="rId10"/>
    <p:sldId id="280" r:id="rId11"/>
    <p:sldId id="274" r:id="rId12"/>
    <p:sldId id="296" r:id="rId13"/>
    <p:sldId id="297" r:id="rId14"/>
    <p:sldId id="291" r:id="rId15"/>
    <p:sldId id="294" r:id="rId16"/>
    <p:sldId id="285" r:id="rId17"/>
    <p:sldId id="286" r:id="rId18"/>
    <p:sldId id="290" r:id="rId19"/>
    <p:sldId id="300" r:id="rId20"/>
    <p:sldId id="299" r:id="rId21"/>
    <p:sldId id="275" r:id="rId22"/>
    <p:sldId id="288" r:id="rId23"/>
    <p:sldId id="289" r:id="rId24"/>
    <p:sldId id="292" r:id="rId25"/>
    <p:sldId id="295" r:id="rId26"/>
    <p:sldId id="276" r:id="rId27"/>
    <p:sldId id="277" r:id="rId28"/>
    <p:sldId id="26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FBA7E-4D24-49AD-9598-65E85329EBF0}" v="3" dt="2022-09-19T20:12:36.967"/>
    <p1510:client id="{050D2AFB-665D-48C9-A426-E032F96879C2}" v="13" dt="2022-09-18T22:37:30.204"/>
    <p1510:client id="{23B7CF77-26BF-44EF-8227-C50D1795040E}" v="7" dt="2022-09-18T06:37:53.014"/>
    <p1510:client id="{5773BAE7-35D7-C9FC-1099-DCC15B921621}" v="1" dt="2022-09-19T19:34:11.143"/>
    <p1510:client id="{6D6BBA82-5F8E-4C94-8E6D-1BAC2B01034A}" v="7" dt="2022-09-17T19:31:00.969"/>
    <p1510:client id="{710C65FF-CAFA-4E4C-B837-65F8BD08C0E4}" v="456" dt="2022-09-18T05:54:32.452"/>
    <p1510:client id="{8140E141-62BF-3648-A8CB-C4C0EF1DB503}" v="1048" dt="2022-09-18T06:22:54.101"/>
    <p1510:client id="{965B6E3B-85E4-420C-9A46-B50A34CFF1E7}" v="657" dt="2022-09-17T20:15:24.383"/>
    <p1510:client id="{B2FE6FE9-039A-6556-F26F-C3C8BD9F2A6D}" v="397" dt="2022-09-18T04:56:31.762"/>
    <p1510:client id="{C73393A7-D72A-457D-9443-EC69BFAA11CD}" v="2" dt="2022-09-17T18:28:06.716"/>
    <p1510:client id="{C82A0990-04A0-4AC0-A90D-E2988798BFFB}" v="18" dt="2022-09-17T20:23:01.008"/>
    <p1510:client id="{DF6D585D-3A2D-B73F-AFAC-83B388B77D65}" v="3391" dt="2022-09-20T04:55:57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860438-1B25-4232-AE9B-4821B3F88A2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8B8771-F14E-4C27-873E-1A0EED0BDC1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 different machine learning algorithms to:</a:t>
          </a:r>
        </a:p>
      </dgm:t>
    </dgm:pt>
    <dgm:pt modelId="{831C992A-FD64-4FCC-93B8-01703F4D1B9C}" type="parTrans" cxnId="{1C9425C3-AA1D-4355-BEC6-18900FB4E90B}">
      <dgm:prSet/>
      <dgm:spPr/>
      <dgm:t>
        <a:bodyPr/>
        <a:lstStyle/>
        <a:p>
          <a:endParaRPr lang="en-US"/>
        </a:p>
      </dgm:t>
    </dgm:pt>
    <dgm:pt modelId="{35C72914-0DDC-446F-9C5D-1871F957DF87}" type="sibTrans" cxnId="{1C9425C3-AA1D-4355-BEC6-18900FB4E90B}">
      <dgm:prSet/>
      <dgm:spPr/>
      <dgm:t>
        <a:bodyPr/>
        <a:lstStyle/>
        <a:p>
          <a:endParaRPr lang="en-US"/>
        </a:p>
      </dgm:t>
    </dgm:pt>
    <dgm:pt modelId="{E236BC7D-0E22-4802-8E5C-A8B60E4B83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Identify</a:t>
          </a:r>
          <a:r>
            <a:rPr lang="en-US"/>
            <a:t> online toxic comments</a:t>
          </a:r>
        </a:p>
      </dgm:t>
    </dgm:pt>
    <dgm:pt modelId="{2F93E361-B2F6-438B-8246-3550EA0826FF}" type="parTrans" cxnId="{BFEEDE20-2110-4633-A869-B25F10F31C61}">
      <dgm:prSet/>
      <dgm:spPr/>
      <dgm:t>
        <a:bodyPr/>
        <a:lstStyle/>
        <a:p>
          <a:endParaRPr lang="en-US"/>
        </a:p>
      </dgm:t>
    </dgm:pt>
    <dgm:pt modelId="{F28E8AA3-7DB8-4176-ADA2-7FD37C5D3D4D}" type="sibTrans" cxnId="{BFEEDE20-2110-4633-A869-B25F10F31C61}">
      <dgm:prSet/>
      <dgm:spPr/>
      <dgm:t>
        <a:bodyPr/>
        <a:lstStyle/>
        <a:p>
          <a:endParaRPr lang="en-US"/>
        </a:p>
      </dgm:t>
    </dgm:pt>
    <dgm:pt modelId="{87785795-BD13-4CE3-AB96-CF2E686554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Identify</a:t>
          </a:r>
          <a:r>
            <a:rPr lang="en-US"/>
            <a:t> patterns to detect toxic </a:t>
          </a:r>
          <a:r>
            <a:rPr lang="en-US">
              <a:latin typeface="Calibri Light" panose="020F0302020204030204"/>
            </a:rPr>
            <a:t>behaviors</a:t>
          </a:r>
          <a:endParaRPr lang="en-US"/>
        </a:p>
      </dgm:t>
    </dgm:pt>
    <dgm:pt modelId="{3D0F6D3C-51D6-44C9-B962-11E058976B7B}" type="parTrans" cxnId="{FE488FA0-B9E2-4268-86DF-FDDB2A98074F}">
      <dgm:prSet/>
      <dgm:spPr/>
      <dgm:t>
        <a:bodyPr/>
        <a:lstStyle/>
        <a:p>
          <a:endParaRPr lang="en-US"/>
        </a:p>
      </dgm:t>
    </dgm:pt>
    <dgm:pt modelId="{280D1077-F245-4F65-88D2-D034848B34B5}" type="sibTrans" cxnId="{FE488FA0-B9E2-4268-86DF-FDDB2A98074F}">
      <dgm:prSet/>
      <dgm:spPr/>
      <dgm:t>
        <a:bodyPr/>
        <a:lstStyle/>
        <a:p>
          <a:endParaRPr lang="en-US"/>
        </a:p>
      </dgm:t>
    </dgm:pt>
    <dgm:pt modelId="{C490B8CD-769B-4606-859E-2AB8E7190AE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Answer the following questions: </a:t>
          </a:r>
        </a:p>
      </dgm:t>
    </dgm:pt>
    <dgm:pt modelId="{6D8209B8-0907-4E3B-8774-D3C07C87C68C}" type="parTrans" cxnId="{3B419719-A3F2-4AD4-A666-99DB53355486}">
      <dgm:prSet/>
      <dgm:spPr/>
      <dgm:t>
        <a:bodyPr/>
        <a:lstStyle/>
        <a:p>
          <a:endParaRPr lang="en-US"/>
        </a:p>
      </dgm:t>
    </dgm:pt>
    <dgm:pt modelId="{BD7DBCF8-3E55-4F6D-926E-CF978E10BD11}" type="sibTrans" cxnId="{3B419719-A3F2-4AD4-A666-99DB53355486}">
      <dgm:prSet/>
      <dgm:spPr/>
      <dgm:t>
        <a:bodyPr/>
        <a:lstStyle/>
        <a:p>
          <a:endParaRPr lang="en-US"/>
        </a:p>
      </dgm:t>
    </dgm:pt>
    <dgm:pt modelId="{D00C01C4-C159-4686-877F-1B52B5D697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types of toxicity exist in toxic comments? </a:t>
          </a:r>
        </a:p>
      </dgm:t>
    </dgm:pt>
    <dgm:pt modelId="{F73337E0-7C11-48B6-900D-624835A1723D}" type="parTrans" cxnId="{235CB4C2-3798-46D9-9DFE-3D3D22471AC5}">
      <dgm:prSet/>
      <dgm:spPr/>
      <dgm:t>
        <a:bodyPr/>
        <a:lstStyle/>
        <a:p>
          <a:endParaRPr lang="en-US"/>
        </a:p>
      </dgm:t>
    </dgm:pt>
    <dgm:pt modelId="{F45A8C79-559D-4FD0-AA87-5AD89A4C84E9}" type="sibTrans" cxnId="{235CB4C2-3798-46D9-9DFE-3D3D22471AC5}">
      <dgm:prSet/>
      <dgm:spPr/>
      <dgm:t>
        <a:bodyPr/>
        <a:lstStyle/>
        <a:p>
          <a:endParaRPr lang="en-US"/>
        </a:p>
      </dgm:t>
    </dgm:pt>
    <dgm:pt modelId="{785D2D97-2C38-4BB5-AEB8-EE234FA542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words contribute to toxic comments? </a:t>
          </a:r>
        </a:p>
      </dgm:t>
    </dgm:pt>
    <dgm:pt modelId="{65BB2904-BDD4-4741-A6F8-62E0991BCF94}" type="parTrans" cxnId="{78079D86-9EDF-47BA-BCA4-C217AE132FB6}">
      <dgm:prSet/>
      <dgm:spPr/>
      <dgm:t>
        <a:bodyPr/>
        <a:lstStyle/>
        <a:p>
          <a:endParaRPr lang="en-US"/>
        </a:p>
      </dgm:t>
    </dgm:pt>
    <dgm:pt modelId="{3631C220-D0E7-4BB3-A63C-91FEDD5969E0}" type="sibTrans" cxnId="{78079D86-9EDF-47BA-BCA4-C217AE132FB6}">
      <dgm:prSet/>
      <dgm:spPr/>
      <dgm:t>
        <a:bodyPr/>
        <a:lstStyle/>
        <a:p>
          <a:endParaRPr lang="en-US"/>
        </a:p>
      </dgm:t>
    </dgm:pt>
    <dgm:pt modelId="{FDAF8FF2-FAF1-44C6-806D-9764F8FF8E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Are there different levels to toxicity? </a:t>
          </a:r>
        </a:p>
      </dgm:t>
    </dgm:pt>
    <dgm:pt modelId="{0F02AB72-171A-4D6C-8A1C-569A45A01805}" type="parTrans" cxnId="{36272970-9386-4C0B-AC54-ACB4DA6E5D1B}">
      <dgm:prSet/>
      <dgm:spPr/>
      <dgm:t>
        <a:bodyPr/>
        <a:lstStyle/>
        <a:p>
          <a:endParaRPr lang="en-US"/>
        </a:p>
      </dgm:t>
    </dgm:pt>
    <dgm:pt modelId="{BF3435B0-9900-46F8-B2E6-857E38048703}" type="sibTrans" cxnId="{36272970-9386-4C0B-AC54-ACB4DA6E5D1B}">
      <dgm:prSet/>
      <dgm:spPr/>
      <dgm:t>
        <a:bodyPr/>
        <a:lstStyle/>
        <a:p>
          <a:endParaRPr lang="en-US"/>
        </a:p>
      </dgm:t>
    </dgm:pt>
    <dgm:pt modelId="{BCD6B8DF-B830-44E7-B174-BDC2A7B5C92B}" type="pres">
      <dgm:prSet presAssocID="{47860438-1B25-4232-AE9B-4821B3F88A29}" presName="root" presStyleCnt="0">
        <dgm:presLayoutVars>
          <dgm:dir/>
          <dgm:resizeHandles val="exact"/>
        </dgm:presLayoutVars>
      </dgm:prSet>
      <dgm:spPr/>
    </dgm:pt>
    <dgm:pt modelId="{4C512B42-1AD2-46A2-85D6-A5DC5C3481EB}" type="pres">
      <dgm:prSet presAssocID="{DF8B8771-F14E-4C27-873E-1A0EED0BDC11}" presName="compNode" presStyleCnt="0"/>
      <dgm:spPr/>
    </dgm:pt>
    <dgm:pt modelId="{52587586-2BB4-4844-AE8B-C4B3AE57129A}" type="pres">
      <dgm:prSet presAssocID="{DF8B8771-F14E-4C27-873E-1A0EED0BDC1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ACBC533-EFD6-4A1F-96F1-764381F74231}" type="pres">
      <dgm:prSet presAssocID="{DF8B8771-F14E-4C27-873E-1A0EED0BDC11}" presName="iconSpace" presStyleCnt="0"/>
      <dgm:spPr/>
    </dgm:pt>
    <dgm:pt modelId="{6AC74148-99AC-46DA-8C56-4401BED2D22C}" type="pres">
      <dgm:prSet presAssocID="{DF8B8771-F14E-4C27-873E-1A0EED0BDC11}" presName="parTx" presStyleLbl="revTx" presStyleIdx="0" presStyleCnt="4">
        <dgm:presLayoutVars>
          <dgm:chMax val="0"/>
          <dgm:chPref val="0"/>
        </dgm:presLayoutVars>
      </dgm:prSet>
      <dgm:spPr/>
    </dgm:pt>
    <dgm:pt modelId="{D8B5553C-1E4D-40D9-B26F-A83437B6CFF7}" type="pres">
      <dgm:prSet presAssocID="{DF8B8771-F14E-4C27-873E-1A0EED0BDC11}" presName="txSpace" presStyleCnt="0"/>
      <dgm:spPr/>
    </dgm:pt>
    <dgm:pt modelId="{0AEBAC7C-33FB-4934-B45D-71480DEE2A60}" type="pres">
      <dgm:prSet presAssocID="{DF8B8771-F14E-4C27-873E-1A0EED0BDC11}" presName="desTx" presStyleLbl="revTx" presStyleIdx="1" presStyleCnt="4">
        <dgm:presLayoutVars/>
      </dgm:prSet>
      <dgm:spPr/>
    </dgm:pt>
    <dgm:pt modelId="{62488B31-2BBA-4206-BD97-6FF51E3CFE77}" type="pres">
      <dgm:prSet presAssocID="{35C72914-0DDC-446F-9C5D-1871F957DF87}" presName="sibTrans" presStyleCnt="0"/>
      <dgm:spPr/>
    </dgm:pt>
    <dgm:pt modelId="{DD85558D-6A68-4684-9650-DE7A8379A459}" type="pres">
      <dgm:prSet presAssocID="{C490B8CD-769B-4606-859E-2AB8E7190AE5}" presName="compNode" presStyleCnt="0"/>
      <dgm:spPr/>
    </dgm:pt>
    <dgm:pt modelId="{5F0F884F-2248-4645-B381-5141B97E1C85}" type="pres">
      <dgm:prSet presAssocID="{C490B8CD-769B-4606-859E-2AB8E7190AE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6B7AB2C2-E0F1-44FA-89B1-209CDAA2EC41}" type="pres">
      <dgm:prSet presAssocID="{C490B8CD-769B-4606-859E-2AB8E7190AE5}" presName="iconSpace" presStyleCnt="0"/>
      <dgm:spPr/>
    </dgm:pt>
    <dgm:pt modelId="{B3D2A4E5-3442-4916-B4F0-963BAA859CE2}" type="pres">
      <dgm:prSet presAssocID="{C490B8CD-769B-4606-859E-2AB8E7190AE5}" presName="parTx" presStyleLbl="revTx" presStyleIdx="2" presStyleCnt="4">
        <dgm:presLayoutVars>
          <dgm:chMax val="0"/>
          <dgm:chPref val="0"/>
        </dgm:presLayoutVars>
      </dgm:prSet>
      <dgm:spPr/>
    </dgm:pt>
    <dgm:pt modelId="{122B0A7F-66A0-4603-AE54-F0FF879286BC}" type="pres">
      <dgm:prSet presAssocID="{C490B8CD-769B-4606-859E-2AB8E7190AE5}" presName="txSpace" presStyleCnt="0"/>
      <dgm:spPr/>
    </dgm:pt>
    <dgm:pt modelId="{2E561AAA-728C-4F92-8076-4891B24FDC34}" type="pres">
      <dgm:prSet presAssocID="{C490B8CD-769B-4606-859E-2AB8E7190AE5}" presName="desTx" presStyleLbl="revTx" presStyleIdx="3" presStyleCnt="4">
        <dgm:presLayoutVars/>
      </dgm:prSet>
      <dgm:spPr/>
    </dgm:pt>
  </dgm:ptLst>
  <dgm:cxnLst>
    <dgm:cxn modelId="{3B419719-A3F2-4AD4-A666-99DB53355486}" srcId="{47860438-1B25-4232-AE9B-4821B3F88A29}" destId="{C490B8CD-769B-4606-859E-2AB8E7190AE5}" srcOrd="1" destOrd="0" parTransId="{6D8209B8-0907-4E3B-8774-D3C07C87C68C}" sibTransId="{BD7DBCF8-3E55-4F6D-926E-CF978E10BD11}"/>
    <dgm:cxn modelId="{BFEEDE20-2110-4633-A869-B25F10F31C61}" srcId="{DF8B8771-F14E-4C27-873E-1A0EED0BDC11}" destId="{E236BC7D-0E22-4802-8E5C-A8B60E4B83D1}" srcOrd="0" destOrd="0" parTransId="{2F93E361-B2F6-438B-8246-3550EA0826FF}" sibTransId="{F28E8AA3-7DB8-4176-ADA2-7FD37C5D3D4D}"/>
    <dgm:cxn modelId="{DA461132-A770-4E08-B32F-7940AF794B97}" type="presOf" srcId="{785D2D97-2C38-4BB5-AEB8-EE234FA542A4}" destId="{2E561AAA-728C-4F92-8076-4891B24FDC34}" srcOrd="0" destOrd="1" presId="urn:microsoft.com/office/officeart/2018/2/layout/IconLabelDescriptionList"/>
    <dgm:cxn modelId="{6C262932-8443-477D-B743-48AE1D3D8D73}" type="presOf" srcId="{D00C01C4-C159-4686-877F-1B52B5D69705}" destId="{2E561AAA-728C-4F92-8076-4891B24FDC34}" srcOrd="0" destOrd="0" presId="urn:microsoft.com/office/officeart/2018/2/layout/IconLabelDescriptionList"/>
    <dgm:cxn modelId="{36272970-9386-4C0B-AC54-ACB4DA6E5D1B}" srcId="{C490B8CD-769B-4606-859E-2AB8E7190AE5}" destId="{FDAF8FF2-FAF1-44C6-806D-9764F8FF8E47}" srcOrd="2" destOrd="0" parTransId="{0F02AB72-171A-4D6C-8A1C-569A45A01805}" sibTransId="{BF3435B0-9900-46F8-B2E6-857E38048703}"/>
    <dgm:cxn modelId="{78079D86-9EDF-47BA-BCA4-C217AE132FB6}" srcId="{C490B8CD-769B-4606-859E-2AB8E7190AE5}" destId="{785D2D97-2C38-4BB5-AEB8-EE234FA542A4}" srcOrd="1" destOrd="0" parTransId="{65BB2904-BDD4-4741-A6F8-62E0991BCF94}" sibTransId="{3631C220-D0E7-4BB3-A63C-91FEDD5969E0}"/>
    <dgm:cxn modelId="{C43D2692-9618-47AB-8482-3A0A99842C3E}" type="presOf" srcId="{C490B8CD-769B-4606-859E-2AB8E7190AE5}" destId="{B3D2A4E5-3442-4916-B4F0-963BAA859CE2}" srcOrd="0" destOrd="0" presId="urn:microsoft.com/office/officeart/2018/2/layout/IconLabelDescriptionList"/>
    <dgm:cxn modelId="{937A9E9A-2A31-49F3-9AFB-9DF329CF2416}" type="presOf" srcId="{87785795-BD13-4CE3-AB96-CF2E686554E7}" destId="{0AEBAC7C-33FB-4934-B45D-71480DEE2A60}" srcOrd="0" destOrd="1" presId="urn:microsoft.com/office/officeart/2018/2/layout/IconLabelDescriptionList"/>
    <dgm:cxn modelId="{FE488FA0-B9E2-4268-86DF-FDDB2A98074F}" srcId="{DF8B8771-F14E-4C27-873E-1A0EED0BDC11}" destId="{87785795-BD13-4CE3-AB96-CF2E686554E7}" srcOrd="1" destOrd="0" parTransId="{3D0F6D3C-51D6-44C9-B962-11E058976B7B}" sibTransId="{280D1077-F245-4F65-88D2-D034848B34B5}"/>
    <dgm:cxn modelId="{3D37BCB3-DD9C-4D96-962C-92BC44125BC7}" type="presOf" srcId="{DF8B8771-F14E-4C27-873E-1A0EED0BDC11}" destId="{6AC74148-99AC-46DA-8C56-4401BED2D22C}" srcOrd="0" destOrd="0" presId="urn:microsoft.com/office/officeart/2018/2/layout/IconLabelDescriptionList"/>
    <dgm:cxn modelId="{34E2A8B7-7DA8-481B-828C-89D371607E33}" type="presOf" srcId="{E236BC7D-0E22-4802-8E5C-A8B60E4B83D1}" destId="{0AEBAC7C-33FB-4934-B45D-71480DEE2A60}" srcOrd="0" destOrd="0" presId="urn:microsoft.com/office/officeart/2018/2/layout/IconLabelDescriptionList"/>
    <dgm:cxn modelId="{235CB4C2-3798-46D9-9DFE-3D3D22471AC5}" srcId="{C490B8CD-769B-4606-859E-2AB8E7190AE5}" destId="{D00C01C4-C159-4686-877F-1B52B5D69705}" srcOrd="0" destOrd="0" parTransId="{F73337E0-7C11-48B6-900D-624835A1723D}" sibTransId="{F45A8C79-559D-4FD0-AA87-5AD89A4C84E9}"/>
    <dgm:cxn modelId="{1C9425C3-AA1D-4355-BEC6-18900FB4E90B}" srcId="{47860438-1B25-4232-AE9B-4821B3F88A29}" destId="{DF8B8771-F14E-4C27-873E-1A0EED0BDC11}" srcOrd="0" destOrd="0" parTransId="{831C992A-FD64-4FCC-93B8-01703F4D1B9C}" sibTransId="{35C72914-0DDC-446F-9C5D-1871F957DF87}"/>
    <dgm:cxn modelId="{1160BDFB-D3D6-49DB-805A-396BFB0E4611}" type="presOf" srcId="{FDAF8FF2-FAF1-44C6-806D-9764F8FF8E47}" destId="{2E561AAA-728C-4F92-8076-4891B24FDC34}" srcOrd="0" destOrd="2" presId="urn:microsoft.com/office/officeart/2018/2/layout/IconLabelDescriptionList"/>
    <dgm:cxn modelId="{8D8773FF-780D-4CB4-89E7-699FCE378C4B}" type="presOf" srcId="{47860438-1B25-4232-AE9B-4821B3F88A29}" destId="{BCD6B8DF-B830-44E7-B174-BDC2A7B5C92B}" srcOrd="0" destOrd="0" presId="urn:microsoft.com/office/officeart/2018/2/layout/IconLabelDescriptionList"/>
    <dgm:cxn modelId="{7CD61DF3-BF71-4F65-AFB6-8C577CEBE91C}" type="presParOf" srcId="{BCD6B8DF-B830-44E7-B174-BDC2A7B5C92B}" destId="{4C512B42-1AD2-46A2-85D6-A5DC5C3481EB}" srcOrd="0" destOrd="0" presId="urn:microsoft.com/office/officeart/2018/2/layout/IconLabelDescriptionList"/>
    <dgm:cxn modelId="{329FE030-CBCA-4C70-90EC-C0A7368A4D13}" type="presParOf" srcId="{4C512B42-1AD2-46A2-85D6-A5DC5C3481EB}" destId="{52587586-2BB4-4844-AE8B-C4B3AE57129A}" srcOrd="0" destOrd="0" presId="urn:microsoft.com/office/officeart/2018/2/layout/IconLabelDescriptionList"/>
    <dgm:cxn modelId="{839B0348-0E23-4758-BD29-6DCE811248C1}" type="presParOf" srcId="{4C512B42-1AD2-46A2-85D6-A5DC5C3481EB}" destId="{CACBC533-EFD6-4A1F-96F1-764381F74231}" srcOrd="1" destOrd="0" presId="urn:microsoft.com/office/officeart/2018/2/layout/IconLabelDescriptionList"/>
    <dgm:cxn modelId="{DD18C394-A4C0-44E6-8A16-0EFA44372867}" type="presParOf" srcId="{4C512B42-1AD2-46A2-85D6-A5DC5C3481EB}" destId="{6AC74148-99AC-46DA-8C56-4401BED2D22C}" srcOrd="2" destOrd="0" presId="urn:microsoft.com/office/officeart/2018/2/layout/IconLabelDescriptionList"/>
    <dgm:cxn modelId="{1661A869-3F42-4974-848F-9C96C46F7758}" type="presParOf" srcId="{4C512B42-1AD2-46A2-85D6-A5DC5C3481EB}" destId="{D8B5553C-1E4D-40D9-B26F-A83437B6CFF7}" srcOrd="3" destOrd="0" presId="urn:microsoft.com/office/officeart/2018/2/layout/IconLabelDescriptionList"/>
    <dgm:cxn modelId="{70531453-6770-40F0-B262-B1B21FBB7393}" type="presParOf" srcId="{4C512B42-1AD2-46A2-85D6-A5DC5C3481EB}" destId="{0AEBAC7C-33FB-4934-B45D-71480DEE2A60}" srcOrd="4" destOrd="0" presId="urn:microsoft.com/office/officeart/2018/2/layout/IconLabelDescriptionList"/>
    <dgm:cxn modelId="{FA226274-AA7D-407D-B6D2-4C7136A19780}" type="presParOf" srcId="{BCD6B8DF-B830-44E7-B174-BDC2A7B5C92B}" destId="{62488B31-2BBA-4206-BD97-6FF51E3CFE77}" srcOrd="1" destOrd="0" presId="urn:microsoft.com/office/officeart/2018/2/layout/IconLabelDescriptionList"/>
    <dgm:cxn modelId="{10256338-5766-4D97-BEFB-81D6D8947C2F}" type="presParOf" srcId="{BCD6B8DF-B830-44E7-B174-BDC2A7B5C92B}" destId="{DD85558D-6A68-4684-9650-DE7A8379A459}" srcOrd="2" destOrd="0" presId="urn:microsoft.com/office/officeart/2018/2/layout/IconLabelDescriptionList"/>
    <dgm:cxn modelId="{F5C908A2-8D74-4F4C-94EC-38F6FABA398F}" type="presParOf" srcId="{DD85558D-6A68-4684-9650-DE7A8379A459}" destId="{5F0F884F-2248-4645-B381-5141B97E1C85}" srcOrd="0" destOrd="0" presId="urn:microsoft.com/office/officeart/2018/2/layout/IconLabelDescriptionList"/>
    <dgm:cxn modelId="{A6B8E3C0-52E7-467A-A312-DA3BD23E8DB9}" type="presParOf" srcId="{DD85558D-6A68-4684-9650-DE7A8379A459}" destId="{6B7AB2C2-E0F1-44FA-89B1-209CDAA2EC41}" srcOrd="1" destOrd="0" presId="urn:microsoft.com/office/officeart/2018/2/layout/IconLabelDescriptionList"/>
    <dgm:cxn modelId="{B9992146-924C-47E0-849C-F8498D9B25EC}" type="presParOf" srcId="{DD85558D-6A68-4684-9650-DE7A8379A459}" destId="{B3D2A4E5-3442-4916-B4F0-963BAA859CE2}" srcOrd="2" destOrd="0" presId="urn:microsoft.com/office/officeart/2018/2/layout/IconLabelDescriptionList"/>
    <dgm:cxn modelId="{73CC500B-65F0-4BBC-8753-6E00750581BE}" type="presParOf" srcId="{DD85558D-6A68-4684-9650-DE7A8379A459}" destId="{122B0A7F-66A0-4603-AE54-F0FF879286BC}" srcOrd="3" destOrd="0" presId="urn:microsoft.com/office/officeart/2018/2/layout/IconLabelDescriptionList"/>
    <dgm:cxn modelId="{04A95C36-A5A7-4CAD-A52D-4EA82D2FDCB5}" type="presParOf" srcId="{DD85558D-6A68-4684-9650-DE7A8379A459}" destId="{2E561AAA-728C-4F92-8076-4891B24FDC3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6F67E-A99B-4F0B-A47D-CE3E473AC813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1E4B384-CF76-41F8-842E-1CE01C5E1E6C}">
      <dgm:prSet/>
      <dgm:spPr/>
      <dgm:t>
        <a:bodyPr/>
        <a:lstStyle/>
        <a:p>
          <a:r>
            <a:rPr lang="en-US"/>
            <a:t>Topic Modeling </a:t>
          </a:r>
        </a:p>
      </dgm:t>
    </dgm:pt>
    <dgm:pt modelId="{264FCF58-0FC9-40A9-B75E-AD96ACF06825}" type="parTrans" cxnId="{C6B8912B-A444-43BD-A3EA-B0EA4E4BB5BA}">
      <dgm:prSet/>
      <dgm:spPr/>
      <dgm:t>
        <a:bodyPr/>
        <a:lstStyle/>
        <a:p>
          <a:endParaRPr lang="en-US"/>
        </a:p>
      </dgm:t>
    </dgm:pt>
    <dgm:pt modelId="{8B4419EB-357C-4D86-AF2B-5EBBD14A890D}" type="sibTrans" cxnId="{C6B8912B-A444-43BD-A3EA-B0EA4E4BB5BA}">
      <dgm:prSet/>
      <dgm:spPr/>
      <dgm:t>
        <a:bodyPr/>
        <a:lstStyle/>
        <a:p>
          <a:endParaRPr lang="en-US"/>
        </a:p>
      </dgm:t>
    </dgm:pt>
    <dgm:pt modelId="{5BF0D94F-5238-4C18-AEE1-3FC3F58DEA61}">
      <dgm:prSet/>
      <dgm:spPr/>
      <dgm:t>
        <a:bodyPr/>
        <a:lstStyle/>
        <a:p>
          <a:r>
            <a:rPr lang="en-US"/>
            <a:t>Naïve Bayes</a:t>
          </a:r>
        </a:p>
      </dgm:t>
    </dgm:pt>
    <dgm:pt modelId="{1A13BE8B-038E-449D-8FDB-0D972AE2323C}" type="parTrans" cxnId="{E01F32FA-7DE3-4B6D-8CEA-290DC17B17D8}">
      <dgm:prSet/>
      <dgm:spPr/>
      <dgm:t>
        <a:bodyPr/>
        <a:lstStyle/>
        <a:p>
          <a:endParaRPr lang="en-US"/>
        </a:p>
      </dgm:t>
    </dgm:pt>
    <dgm:pt modelId="{F46DA1FA-3051-4678-AEE4-C865716540CA}" type="sibTrans" cxnId="{E01F32FA-7DE3-4B6D-8CEA-290DC17B17D8}">
      <dgm:prSet/>
      <dgm:spPr/>
      <dgm:t>
        <a:bodyPr/>
        <a:lstStyle/>
        <a:p>
          <a:endParaRPr lang="en-US"/>
        </a:p>
      </dgm:t>
    </dgm:pt>
    <dgm:pt modelId="{1C6CCE68-B77B-4972-BF8F-CF07499A5760}">
      <dgm:prSet/>
      <dgm:spPr/>
      <dgm:t>
        <a:bodyPr/>
        <a:lstStyle/>
        <a:p>
          <a:r>
            <a:rPr lang="en-US"/>
            <a:t>Clustering</a:t>
          </a:r>
        </a:p>
      </dgm:t>
    </dgm:pt>
    <dgm:pt modelId="{70ACE031-1635-43DD-AA2C-84A3BFABB731}" type="parTrans" cxnId="{AF2071BC-22A6-4C3F-AABC-EBDDA5F3E80E}">
      <dgm:prSet/>
      <dgm:spPr/>
      <dgm:t>
        <a:bodyPr/>
        <a:lstStyle/>
        <a:p>
          <a:endParaRPr lang="en-US"/>
        </a:p>
      </dgm:t>
    </dgm:pt>
    <dgm:pt modelId="{2CE00D21-5F50-4BA2-8474-8D65821C6A2C}" type="sibTrans" cxnId="{AF2071BC-22A6-4C3F-AABC-EBDDA5F3E80E}">
      <dgm:prSet/>
      <dgm:spPr/>
      <dgm:t>
        <a:bodyPr/>
        <a:lstStyle/>
        <a:p>
          <a:endParaRPr lang="en-US"/>
        </a:p>
      </dgm:t>
    </dgm:pt>
    <dgm:pt modelId="{77E387DE-07CE-4713-8F7C-EC787A276923}">
      <dgm:prSet/>
      <dgm:spPr/>
      <dgm:t>
        <a:bodyPr/>
        <a:lstStyle/>
        <a:p>
          <a:r>
            <a:rPr lang="en-US"/>
            <a:t>Support Vector Machines</a:t>
          </a:r>
        </a:p>
      </dgm:t>
    </dgm:pt>
    <dgm:pt modelId="{327F6F42-BF27-48AA-B1A1-60CCE118269B}" type="parTrans" cxnId="{C6C2B96B-6244-480A-821D-21E1000AC2DC}">
      <dgm:prSet/>
      <dgm:spPr/>
      <dgm:t>
        <a:bodyPr/>
        <a:lstStyle/>
        <a:p>
          <a:endParaRPr lang="en-US"/>
        </a:p>
      </dgm:t>
    </dgm:pt>
    <dgm:pt modelId="{FEB62FBF-475B-4925-A4B5-9F7D15312E97}" type="sibTrans" cxnId="{C6C2B96B-6244-480A-821D-21E1000AC2DC}">
      <dgm:prSet/>
      <dgm:spPr/>
      <dgm:t>
        <a:bodyPr/>
        <a:lstStyle/>
        <a:p>
          <a:endParaRPr lang="en-US"/>
        </a:p>
      </dgm:t>
    </dgm:pt>
    <dgm:pt modelId="{BCE63A91-85D3-48B2-8243-066C5CC8912E}" type="pres">
      <dgm:prSet presAssocID="{DA86F67E-A99B-4F0B-A47D-CE3E473AC813}" presName="matrix" presStyleCnt="0">
        <dgm:presLayoutVars>
          <dgm:chMax val="1"/>
          <dgm:dir/>
          <dgm:resizeHandles val="exact"/>
        </dgm:presLayoutVars>
      </dgm:prSet>
      <dgm:spPr/>
    </dgm:pt>
    <dgm:pt modelId="{3DAAA8C2-E4CE-427B-86D5-3C66A381E5A8}" type="pres">
      <dgm:prSet presAssocID="{DA86F67E-A99B-4F0B-A47D-CE3E473AC813}" presName="diamond" presStyleLbl="bgShp" presStyleIdx="0" presStyleCnt="1"/>
      <dgm:spPr/>
    </dgm:pt>
    <dgm:pt modelId="{F6B3D6BB-8B27-4DE2-BED2-28BBF30792F6}" type="pres">
      <dgm:prSet presAssocID="{DA86F67E-A99B-4F0B-A47D-CE3E473AC81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F601AD1-B109-4EED-A333-8E5153367ADD}" type="pres">
      <dgm:prSet presAssocID="{DA86F67E-A99B-4F0B-A47D-CE3E473AC81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551B0AF-4A4E-457F-97DD-23E90CB0651D}" type="pres">
      <dgm:prSet presAssocID="{DA86F67E-A99B-4F0B-A47D-CE3E473AC81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15392B0-6DF6-40B5-A2AF-6E2E88BFBA05}" type="pres">
      <dgm:prSet presAssocID="{DA86F67E-A99B-4F0B-A47D-CE3E473AC81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1EC9F05-9DBA-417A-B01E-D30D594FE672}" type="presOf" srcId="{D1E4B384-CF76-41F8-842E-1CE01C5E1E6C}" destId="{F6B3D6BB-8B27-4DE2-BED2-28BBF30792F6}" srcOrd="0" destOrd="0" presId="urn:microsoft.com/office/officeart/2005/8/layout/matrix3"/>
    <dgm:cxn modelId="{68DA3729-D93E-4C29-85B6-7DC2D8DB320A}" type="presOf" srcId="{77E387DE-07CE-4713-8F7C-EC787A276923}" destId="{B15392B0-6DF6-40B5-A2AF-6E2E88BFBA05}" srcOrd="0" destOrd="0" presId="urn:microsoft.com/office/officeart/2005/8/layout/matrix3"/>
    <dgm:cxn modelId="{C6B8912B-A444-43BD-A3EA-B0EA4E4BB5BA}" srcId="{DA86F67E-A99B-4F0B-A47D-CE3E473AC813}" destId="{D1E4B384-CF76-41F8-842E-1CE01C5E1E6C}" srcOrd="0" destOrd="0" parTransId="{264FCF58-0FC9-40A9-B75E-AD96ACF06825}" sibTransId="{8B4419EB-357C-4D86-AF2B-5EBBD14A890D}"/>
    <dgm:cxn modelId="{376ED12F-E1C3-48AC-8C9D-7F83C97840AD}" type="presOf" srcId="{DA86F67E-A99B-4F0B-A47D-CE3E473AC813}" destId="{BCE63A91-85D3-48B2-8243-066C5CC8912E}" srcOrd="0" destOrd="0" presId="urn:microsoft.com/office/officeart/2005/8/layout/matrix3"/>
    <dgm:cxn modelId="{C6C2B96B-6244-480A-821D-21E1000AC2DC}" srcId="{DA86F67E-A99B-4F0B-A47D-CE3E473AC813}" destId="{77E387DE-07CE-4713-8F7C-EC787A276923}" srcOrd="3" destOrd="0" parTransId="{327F6F42-BF27-48AA-B1A1-60CCE118269B}" sibTransId="{FEB62FBF-475B-4925-A4B5-9F7D15312E97}"/>
    <dgm:cxn modelId="{FBF5FA8F-50F4-4394-8343-84A05060B686}" type="presOf" srcId="{1C6CCE68-B77B-4972-BF8F-CF07499A5760}" destId="{C551B0AF-4A4E-457F-97DD-23E90CB0651D}" srcOrd="0" destOrd="0" presId="urn:microsoft.com/office/officeart/2005/8/layout/matrix3"/>
    <dgm:cxn modelId="{AF2071BC-22A6-4C3F-AABC-EBDDA5F3E80E}" srcId="{DA86F67E-A99B-4F0B-A47D-CE3E473AC813}" destId="{1C6CCE68-B77B-4972-BF8F-CF07499A5760}" srcOrd="2" destOrd="0" parTransId="{70ACE031-1635-43DD-AA2C-84A3BFABB731}" sibTransId="{2CE00D21-5F50-4BA2-8474-8D65821C6A2C}"/>
    <dgm:cxn modelId="{F17D95F8-EA4F-44F0-8988-1777E6339683}" type="presOf" srcId="{5BF0D94F-5238-4C18-AEE1-3FC3F58DEA61}" destId="{1F601AD1-B109-4EED-A333-8E5153367ADD}" srcOrd="0" destOrd="0" presId="urn:microsoft.com/office/officeart/2005/8/layout/matrix3"/>
    <dgm:cxn modelId="{E01F32FA-7DE3-4B6D-8CEA-290DC17B17D8}" srcId="{DA86F67E-A99B-4F0B-A47D-CE3E473AC813}" destId="{5BF0D94F-5238-4C18-AEE1-3FC3F58DEA61}" srcOrd="1" destOrd="0" parTransId="{1A13BE8B-038E-449D-8FDB-0D972AE2323C}" sibTransId="{F46DA1FA-3051-4678-AEE4-C865716540CA}"/>
    <dgm:cxn modelId="{B155BE94-E9DD-4AD1-857D-948FCA72F600}" type="presParOf" srcId="{BCE63A91-85D3-48B2-8243-066C5CC8912E}" destId="{3DAAA8C2-E4CE-427B-86D5-3C66A381E5A8}" srcOrd="0" destOrd="0" presId="urn:microsoft.com/office/officeart/2005/8/layout/matrix3"/>
    <dgm:cxn modelId="{04F716D3-FC4C-4081-8222-F70A7C572EEA}" type="presParOf" srcId="{BCE63A91-85D3-48B2-8243-066C5CC8912E}" destId="{F6B3D6BB-8B27-4DE2-BED2-28BBF30792F6}" srcOrd="1" destOrd="0" presId="urn:microsoft.com/office/officeart/2005/8/layout/matrix3"/>
    <dgm:cxn modelId="{1B9ED4FF-D8A8-41C5-8F26-7A367C26C8CA}" type="presParOf" srcId="{BCE63A91-85D3-48B2-8243-066C5CC8912E}" destId="{1F601AD1-B109-4EED-A333-8E5153367ADD}" srcOrd="2" destOrd="0" presId="urn:microsoft.com/office/officeart/2005/8/layout/matrix3"/>
    <dgm:cxn modelId="{000084E4-8246-4E3C-8ADC-3392359E7F94}" type="presParOf" srcId="{BCE63A91-85D3-48B2-8243-066C5CC8912E}" destId="{C551B0AF-4A4E-457F-97DD-23E90CB0651D}" srcOrd="3" destOrd="0" presId="urn:microsoft.com/office/officeart/2005/8/layout/matrix3"/>
    <dgm:cxn modelId="{834A9A69-0B7C-42E1-8558-38EE101516BB}" type="presParOf" srcId="{BCE63A91-85D3-48B2-8243-066C5CC8912E}" destId="{B15392B0-6DF6-40B5-A2AF-6E2E88BFBA0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27F890-145A-49AC-8FCB-F124E84731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0B47D8-32F1-4125-B369-03060C826FA8}">
      <dgm:prSet/>
      <dgm:spPr/>
      <dgm:t>
        <a:bodyPr/>
        <a:lstStyle/>
        <a:p>
          <a:r>
            <a:rPr lang="en-US"/>
            <a:t>Machine Learning Algorithms can identify patterns between toxic and non-toxic comments.</a:t>
          </a:r>
        </a:p>
      </dgm:t>
    </dgm:pt>
    <dgm:pt modelId="{63C75435-AC31-4AD8-834D-9DBE98D7ABFE}" type="parTrans" cxnId="{BD006BEA-BD6F-4AFA-B76E-FDC8B2D97F84}">
      <dgm:prSet/>
      <dgm:spPr/>
      <dgm:t>
        <a:bodyPr/>
        <a:lstStyle/>
        <a:p>
          <a:endParaRPr lang="en-US"/>
        </a:p>
      </dgm:t>
    </dgm:pt>
    <dgm:pt modelId="{5121756D-4B3F-44CE-942A-B46225316D47}" type="sibTrans" cxnId="{BD006BEA-BD6F-4AFA-B76E-FDC8B2D97F84}">
      <dgm:prSet/>
      <dgm:spPr/>
      <dgm:t>
        <a:bodyPr/>
        <a:lstStyle/>
        <a:p>
          <a:endParaRPr lang="en-US"/>
        </a:p>
      </dgm:t>
    </dgm:pt>
    <dgm:pt modelId="{3E850473-B599-4D9C-AF8F-F6FCCAC7ADBC}">
      <dgm:prSet/>
      <dgm:spPr/>
      <dgm:t>
        <a:bodyPr/>
        <a:lstStyle/>
        <a:p>
          <a:r>
            <a:rPr lang="en-US"/>
            <a:t>Machine Learning Algorithms can also help with measuring different levels of toxicity.</a:t>
          </a:r>
        </a:p>
      </dgm:t>
    </dgm:pt>
    <dgm:pt modelId="{FC51298D-B74E-475C-BA1B-5B137A37387E}" type="parTrans" cxnId="{82E4A237-0188-4EE7-B08E-1DBCEF50AB66}">
      <dgm:prSet/>
      <dgm:spPr/>
      <dgm:t>
        <a:bodyPr/>
        <a:lstStyle/>
        <a:p>
          <a:endParaRPr lang="en-US"/>
        </a:p>
      </dgm:t>
    </dgm:pt>
    <dgm:pt modelId="{2785661A-AF00-4E91-8292-A496FDDDA09B}" type="sibTrans" cxnId="{82E4A237-0188-4EE7-B08E-1DBCEF50AB66}">
      <dgm:prSet/>
      <dgm:spPr/>
      <dgm:t>
        <a:bodyPr/>
        <a:lstStyle/>
        <a:p>
          <a:endParaRPr lang="en-US"/>
        </a:p>
      </dgm:t>
    </dgm:pt>
    <dgm:pt modelId="{4C1DD9F0-E856-4FB1-81CC-EBA1CEE7B0F7}">
      <dgm:prSet/>
      <dgm:spPr/>
      <dgm:t>
        <a:bodyPr/>
        <a:lstStyle/>
        <a:p>
          <a:r>
            <a:rPr lang="en-US"/>
            <a:t>The task is non-trivial. </a:t>
          </a:r>
        </a:p>
      </dgm:t>
    </dgm:pt>
    <dgm:pt modelId="{C5106505-B2E6-4DC9-8557-CDEA662BFD64}" type="parTrans" cxnId="{15924268-9B77-4770-AFE7-7E75CB32CA73}">
      <dgm:prSet/>
      <dgm:spPr/>
      <dgm:t>
        <a:bodyPr/>
        <a:lstStyle/>
        <a:p>
          <a:endParaRPr lang="en-US"/>
        </a:p>
      </dgm:t>
    </dgm:pt>
    <dgm:pt modelId="{B9D5B549-8525-4B50-B93A-699BFD27DA78}" type="sibTrans" cxnId="{15924268-9B77-4770-AFE7-7E75CB32CA73}">
      <dgm:prSet/>
      <dgm:spPr/>
      <dgm:t>
        <a:bodyPr/>
        <a:lstStyle/>
        <a:p>
          <a:endParaRPr lang="en-US"/>
        </a:p>
      </dgm:t>
    </dgm:pt>
    <dgm:pt modelId="{7CE8F1FD-1C50-4648-A7CB-1CABC32AC3D7}" type="pres">
      <dgm:prSet presAssocID="{8D27F890-145A-49AC-8FCB-F124E847315F}" presName="root" presStyleCnt="0">
        <dgm:presLayoutVars>
          <dgm:dir/>
          <dgm:resizeHandles val="exact"/>
        </dgm:presLayoutVars>
      </dgm:prSet>
      <dgm:spPr/>
    </dgm:pt>
    <dgm:pt modelId="{9F98EB4C-6A13-49ED-B7D3-A7000ACD4E5F}" type="pres">
      <dgm:prSet presAssocID="{300B47D8-32F1-4125-B369-03060C826FA8}" presName="compNode" presStyleCnt="0"/>
      <dgm:spPr/>
    </dgm:pt>
    <dgm:pt modelId="{66C44E24-3D85-430E-B997-73601DC27FD6}" type="pres">
      <dgm:prSet presAssocID="{300B47D8-32F1-4125-B369-03060C826FA8}" presName="bgRect" presStyleLbl="bgShp" presStyleIdx="0" presStyleCnt="3"/>
      <dgm:spPr/>
    </dgm:pt>
    <dgm:pt modelId="{74D10751-A0C6-4333-B30F-3E3584C7B169}" type="pres">
      <dgm:prSet presAssocID="{300B47D8-32F1-4125-B369-03060C826F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F42C0D9F-BBE3-4007-8507-7458F37074CB}" type="pres">
      <dgm:prSet presAssocID="{300B47D8-32F1-4125-B369-03060C826FA8}" presName="spaceRect" presStyleCnt="0"/>
      <dgm:spPr/>
    </dgm:pt>
    <dgm:pt modelId="{8A9E0051-E861-4D2C-A09B-F8D0B319FCB5}" type="pres">
      <dgm:prSet presAssocID="{300B47D8-32F1-4125-B369-03060C826FA8}" presName="parTx" presStyleLbl="revTx" presStyleIdx="0" presStyleCnt="3">
        <dgm:presLayoutVars>
          <dgm:chMax val="0"/>
          <dgm:chPref val="0"/>
        </dgm:presLayoutVars>
      </dgm:prSet>
      <dgm:spPr/>
    </dgm:pt>
    <dgm:pt modelId="{90237CBF-6915-4806-876F-634321D7B225}" type="pres">
      <dgm:prSet presAssocID="{5121756D-4B3F-44CE-942A-B46225316D47}" presName="sibTrans" presStyleCnt="0"/>
      <dgm:spPr/>
    </dgm:pt>
    <dgm:pt modelId="{9CFE5770-39CD-4999-8ABC-041A5621C3CD}" type="pres">
      <dgm:prSet presAssocID="{3E850473-B599-4D9C-AF8F-F6FCCAC7ADBC}" presName="compNode" presStyleCnt="0"/>
      <dgm:spPr/>
    </dgm:pt>
    <dgm:pt modelId="{BE57C602-85DB-46C4-96F6-D0A35972A4DD}" type="pres">
      <dgm:prSet presAssocID="{3E850473-B599-4D9C-AF8F-F6FCCAC7ADBC}" presName="bgRect" presStyleLbl="bgShp" presStyleIdx="1" presStyleCnt="3"/>
      <dgm:spPr/>
    </dgm:pt>
    <dgm:pt modelId="{1383BBA9-94BA-4CDD-98D4-39AE581CC280}" type="pres">
      <dgm:prSet presAssocID="{3E850473-B599-4D9C-AF8F-F6FCCAC7AD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B63564DA-8194-4137-9BB3-DD547A24A0E9}" type="pres">
      <dgm:prSet presAssocID="{3E850473-B599-4D9C-AF8F-F6FCCAC7ADBC}" presName="spaceRect" presStyleCnt="0"/>
      <dgm:spPr/>
    </dgm:pt>
    <dgm:pt modelId="{849E53E3-EED2-4B24-85C1-BEBC65E6221C}" type="pres">
      <dgm:prSet presAssocID="{3E850473-B599-4D9C-AF8F-F6FCCAC7ADBC}" presName="parTx" presStyleLbl="revTx" presStyleIdx="1" presStyleCnt="3">
        <dgm:presLayoutVars>
          <dgm:chMax val="0"/>
          <dgm:chPref val="0"/>
        </dgm:presLayoutVars>
      </dgm:prSet>
      <dgm:spPr/>
    </dgm:pt>
    <dgm:pt modelId="{FE66ADA7-8F8E-4328-A42F-914004DD424C}" type="pres">
      <dgm:prSet presAssocID="{2785661A-AF00-4E91-8292-A496FDDDA09B}" presName="sibTrans" presStyleCnt="0"/>
      <dgm:spPr/>
    </dgm:pt>
    <dgm:pt modelId="{F1EFF258-62E7-43BB-8DF7-B44B06833430}" type="pres">
      <dgm:prSet presAssocID="{4C1DD9F0-E856-4FB1-81CC-EBA1CEE7B0F7}" presName="compNode" presStyleCnt="0"/>
      <dgm:spPr/>
    </dgm:pt>
    <dgm:pt modelId="{23E17E46-E62A-4B29-9542-7FA588A8E551}" type="pres">
      <dgm:prSet presAssocID="{4C1DD9F0-E856-4FB1-81CC-EBA1CEE7B0F7}" presName="bgRect" presStyleLbl="bgShp" presStyleIdx="2" presStyleCnt="3"/>
      <dgm:spPr/>
    </dgm:pt>
    <dgm:pt modelId="{48CD09F7-A109-4C37-A9A9-C8803BE94FD2}" type="pres">
      <dgm:prSet presAssocID="{4C1DD9F0-E856-4FB1-81CC-EBA1CEE7B0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AFB3E15C-74D8-41E4-84B1-A7D5BF0CAA8A}" type="pres">
      <dgm:prSet presAssocID="{4C1DD9F0-E856-4FB1-81CC-EBA1CEE7B0F7}" presName="spaceRect" presStyleCnt="0"/>
      <dgm:spPr/>
    </dgm:pt>
    <dgm:pt modelId="{46E0F379-357F-450A-93D3-B89B2BF996C5}" type="pres">
      <dgm:prSet presAssocID="{4C1DD9F0-E856-4FB1-81CC-EBA1CEE7B0F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17E6125-548C-448C-9AC8-3F51BE8A5A91}" type="presOf" srcId="{300B47D8-32F1-4125-B369-03060C826FA8}" destId="{8A9E0051-E861-4D2C-A09B-F8D0B319FCB5}" srcOrd="0" destOrd="0" presId="urn:microsoft.com/office/officeart/2018/2/layout/IconVerticalSolidList"/>
    <dgm:cxn modelId="{E667DE2B-09FE-4130-B4F5-F9041499DC85}" type="presOf" srcId="{8D27F890-145A-49AC-8FCB-F124E847315F}" destId="{7CE8F1FD-1C50-4648-A7CB-1CABC32AC3D7}" srcOrd="0" destOrd="0" presId="urn:microsoft.com/office/officeart/2018/2/layout/IconVerticalSolidList"/>
    <dgm:cxn modelId="{82E4A237-0188-4EE7-B08E-1DBCEF50AB66}" srcId="{8D27F890-145A-49AC-8FCB-F124E847315F}" destId="{3E850473-B599-4D9C-AF8F-F6FCCAC7ADBC}" srcOrd="1" destOrd="0" parTransId="{FC51298D-B74E-475C-BA1B-5B137A37387E}" sibTransId="{2785661A-AF00-4E91-8292-A496FDDDA09B}"/>
    <dgm:cxn modelId="{61DA1647-56FF-42C7-A9CD-B43BFC26E093}" type="presOf" srcId="{3E850473-B599-4D9C-AF8F-F6FCCAC7ADBC}" destId="{849E53E3-EED2-4B24-85C1-BEBC65E6221C}" srcOrd="0" destOrd="0" presId="urn:microsoft.com/office/officeart/2018/2/layout/IconVerticalSolidList"/>
    <dgm:cxn modelId="{15924268-9B77-4770-AFE7-7E75CB32CA73}" srcId="{8D27F890-145A-49AC-8FCB-F124E847315F}" destId="{4C1DD9F0-E856-4FB1-81CC-EBA1CEE7B0F7}" srcOrd="2" destOrd="0" parTransId="{C5106505-B2E6-4DC9-8557-CDEA662BFD64}" sibTransId="{B9D5B549-8525-4B50-B93A-699BFD27DA78}"/>
    <dgm:cxn modelId="{8BD84D74-8BB1-470C-AE2C-D0BEC363DC73}" type="presOf" srcId="{4C1DD9F0-E856-4FB1-81CC-EBA1CEE7B0F7}" destId="{46E0F379-357F-450A-93D3-B89B2BF996C5}" srcOrd="0" destOrd="0" presId="urn:microsoft.com/office/officeart/2018/2/layout/IconVerticalSolidList"/>
    <dgm:cxn modelId="{BD006BEA-BD6F-4AFA-B76E-FDC8B2D97F84}" srcId="{8D27F890-145A-49AC-8FCB-F124E847315F}" destId="{300B47D8-32F1-4125-B369-03060C826FA8}" srcOrd="0" destOrd="0" parTransId="{63C75435-AC31-4AD8-834D-9DBE98D7ABFE}" sibTransId="{5121756D-4B3F-44CE-942A-B46225316D47}"/>
    <dgm:cxn modelId="{38570BB6-2836-4D0D-B1C9-B7A7E4C79CA5}" type="presParOf" srcId="{7CE8F1FD-1C50-4648-A7CB-1CABC32AC3D7}" destId="{9F98EB4C-6A13-49ED-B7D3-A7000ACD4E5F}" srcOrd="0" destOrd="0" presId="urn:microsoft.com/office/officeart/2018/2/layout/IconVerticalSolidList"/>
    <dgm:cxn modelId="{F28FD1B0-31DC-4AED-9BF2-B97793868241}" type="presParOf" srcId="{9F98EB4C-6A13-49ED-B7D3-A7000ACD4E5F}" destId="{66C44E24-3D85-430E-B997-73601DC27FD6}" srcOrd="0" destOrd="0" presId="urn:microsoft.com/office/officeart/2018/2/layout/IconVerticalSolidList"/>
    <dgm:cxn modelId="{F19FC8AC-4153-421E-BAD2-F42D10991891}" type="presParOf" srcId="{9F98EB4C-6A13-49ED-B7D3-A7000ACD4E5F}" destId="{74D10751-A0C6-4333-B30F-3E3584C7B169}" srcOrd="1" destOrd="0" presId="urn:microsoft.com/office/officeart/2018/2/layout/IconVerticalSolidList"/>
    <dgm:cxn modelId="{714D60F3-A364-4A9E-805C-A7724C164743}" type="presParOf" srcId="{9F98EB4C-6A13-49ED-B7D3-A7000ACD4E5F}" destId="{F42C0D9F-BBE3-4007-8507-7458F37074CB}" srcOrd="2" destOrd="0" presId="urn:microsoft.com/office/officeart/2018/2/layout/IconVerticalSolidList"/>
    <dgm:cxn modelId="{F6755A89-7A02-4B03-A7A2-077088748B6E}" type="presParOf" srcId="{9F98EB4C-6A13-49ED-B7D3-A7000ACD4E5F}" destId="{8A9E0051-E861-4D2C-A09B-F8D0B319FCB5}" srcOrd="3" destOrd="0" presId="urn:microsoft.com/office/officeart/2018/2/layout/IconVerticalSolidList"/>
    <dgm:cxn modelId="{EC3B3645-7C83-42DD-A7B3-668F766E6764}" type="presParOf" srcId="{7CE8F1FD-1C50-4648-A7CB-1CABC32AC3D7}" destId="{90237CBF-6915-4806-876F-634321D7B225}" srcOrd="1" destOrd="0" presId="urn:microsoft.com/office/officeart/2018/2/layout/IconVerticalSolidList"/>
    <dgm:cxn modelId="{FED356F8-8AF9-40C9-B9B0-2432C657751E}" type="presParOf" srcId="{7CE8F1FD-1C50-4648-A7CB-1CABC32AC3D7}" destId="{9CFE5770-39CD-4999-8ABC-041A5621C3CD}" srcOrd="2" destOrd="0" presId="urn:microsoft.com/office/officeart/2018/2/layout/IconVerticalSolidList"/>
    <dgm:cxn modelId="{CBEEBFCE-BF91-4CA5-92B8-33D942965AA1}" type="presParOf" srcId="{9CFE5770-39CD-4999-8ABC-041A5621C3CD}" destId="{BE57C602-85DB-46C4-96F6-D0A35972A4DD}" srcOrd="0" destOrd="0" presId="urn:microsoft.com/office/officeart/2018/2/layout/IconVerticalSolidList"/>
    <dgm:cxn modelId="{31D88715-DEDD-472C-BEA9-1A0A6B71BD55}" type="presParOf" srcId="{9CFE5770-39CD-4999-8ABC-041A5621C3CD}" destId="{1383BBA9-94BA-4CDD-98D4-39AE581CC280}" srcOrd="1" destOrd="0" presId="urn:microsoft.com/office/officeart/2018/2/layout/IconVerticalSolidList"/>
    <dgm:cxn modelId="{0AB5DA65-54F4-4B04-AEB6-DEDB59B74857}" type="presParOf" srcId="{9CFE5770-39CD-4999-8ABC-041A5621C3CD}" destId="{B63564DA-8194-4137-9BB3-DD547A24A0E9}" srcOrd="2" destOrd="0" presId="urn:microsoft.com/office/officeart/2018/2/layout/IconVerticalSolidList"/>
    <dgm:cxn modelId="{129122E3-41F6-457C-89DC-B09903B55DC6}" type="presParOf" srcId="{9CFE5770-39CD-4999-8ABC-041A5621C3CD}" destId="{849E53E3-EED2-4B24-85C1-BEBC65E6221C}" srcOrd="3" destOrd="0" presId="urn:microsoft.com/office/officeart/2018/2/layout/IconVerticalSolidList"/>
    <dgm:cxn modelId="{0C969D56-FF0E-4DC5-AB93-20E4735A7224}" type="presParOf" srcId="{7CE8F1FD-1C50-4648-A7CB-1CABC32AC3D7}" destId="{FE66ADA7-8F8E-4328-A42F-914004DD424C}" srcOrd="3" destOrd="0" presId="urn:microsoft.com/office/officeart/2018/2/layout/IconVerticalSolidList"/>
    <dgm:cxn modelId="{266DC7B0-C781-4B20-BBB1-9CEA0C086EFA}" type="presParOf" srcId="{7CE8F1FD-1C50-4648-A7CB-1CABC32AC3D7}" destId="{F1EFF258-62E7-43BB-8DF7-B44B06833430}" srcOrd="4" destOrd="0" presId="urn:microsoft.com/office/officeart/2018/2/layout/IconVerticalSolidList"/>
    <dgm:cxn modelId="{424B0E2E-B284-4C40-83E7-EB625B4C2F2D}" type="presParOf" srcId="{F1EFF258-62E7-43BB-8DF7-B44B06833430}" destId="{23E17E46-E62A-4B29-9542-7FA588A8E551}" srcOrd="0" destOrd="0" presId="urn:microsoft.com/office/officeart/2018/2/layout/IconVerticalSolidList"/>
    <dgm:cxn modelId="{BE617CAB-F7CB-43D1-B161-3C38EC2F39E1}" type="presParOf" srcId="{F1EFF258-62E7-43BB-8DF7-B44B06833430}" destId="{48CD09F7-A109-4C37-A9A9-C8803BE94FD2}" srcOrd="1" destOrd="0" presId="urn:microsoft.com/office/officeart/2018/2/layout/IconVerticalSolidList"/>
    <dgm:cxn modelId="{1193B168-5BAB-470E-B73A-6316DCA35EE5}" type="presParOf" srcId="{F1EFF258-62E7-43BB-8DF7-B44B06833430}" destId="{AFB3E15C-74D8-41E4-84B1-A7D5BF0CAA8A}" srcOrd="2" destOrd="0" presId="urn:microsoft.com/office/officeart/2018/2/layout/IconVerticalSolidList"/>
    <dgm:cxn modelId="{C277BD3C-DF12-465D-BF00-28EA1D6688F1}" type="presParOf" srcId="{F1EFF258-62E7-43BB-8DF7-B44B06833430}" destId="{46E0F379-357F-450A-93D3-B89B2BF996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87586-2BB4-4844-AE8B-C4B3AE57129A}">
      <dsp:nvSpPr>
        <dsp:cNvPr id="0" name=""/>
        <dsp:cNvSpPr/>
      </dsp:nvSpPr>
      <dsp:spPr>
        <a:xfrm>
          <a:off x="555228" y="67796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74148-99AC-46DA-8C56-4401BED2D22C}">
      <dsp:nvSpPr>
        <dsp:cNvPr id="0" name=""/>
        <dsp:cNvSpPr/>
      </dsp:nvSpPr>
      <dsp:spPr>
        <a:xfrm>
          <a:off x="555228" y="232881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Use different machine learning algorithms to:</a:t>
          </a:r>
        </a:p>
      </dsp:txBody>
      <dsp:txXfrm>
        <a:off x="555228" y="2328814"/>
        <a:ext cx="4320000" cy="648000"/>
      </dsp:txXfrm>
    </dsp:sp>
    <dsp:sp modelId="{0AEBAC7C-33FB-4934-B45D-71480DEE2A60}">
      <dsp:nvSpPr>
        <dsp:cNvPr id="0" name=""/>
        <dsp:cNvSpPr/>
      </dsp:nvSpPr>
      <dsp:spPr>
        <a:xfrm>
          <a:off x="555228" y="3041394"/>
          <a:ext cx="4320000" cy="865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Identify</a:t>
          </a:r>
          <a:r>
            <a:rPr lang="en-US" sz="1500" kern="1200"/>
            <a:t> online toxic comments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Identify</a:t>
          </a:r>
          <a:r>
            <a:rPr lang="en-US" sz="1500" kern="1200"/>
            <a:t> patterns to detect toxic </a:t>
          </a:r>
          <a:r>
            <a:rPr lang="en-US" sz="1500" kern="1200">
              <a:latin typeface="Calibri Light" panose="020F0302020204030204"/>
            </a:rPr>
            <a:t>behaviors</a:t>
          </a:r>
          <a:endParaRPr lang="en-US" sz="1500" kern="1200"/>
        </a:p>
      </dsp:txBody>
      <dsp:txXfrm>
        <a:off x="555228" y="3041394"/>
        <a:ext cx="4320000" cy="865584"/>
      </dsp:txXfrm>
    </dsp:sp>
    <dsp:sp modelId="{5F0F884F-2248-4645-B381-5141B97E1C85}">
      <dsp:nvSpPr>
        <dsp:cNvPr id="0" name=""/>
        <dsp:cNvSpPr/>
      </dsp:nvSpPr>
      <dsp:spPr>
        <a:xfrm>
          <a:off x="5631228" y="67796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2A4E5-3442-4916-B4F0-963BAA859CE2}">
      <dsp:nvSpPr>
        <dsp:cNvPr id="0" name=""/>
        <dsp:cNvSpPr/>
      </dsp:nvSpPr>
      <dsp:spPr>
        <a:xfrm>
          <a:off x="5631228" y="232881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Answer the following questions: </a:t>
          </a:r>
        </a:p>
      </dsp:txBody>
      <dsp:txXfrm>
        <a:off x="5631228" y="2328814"/>
        <a:ext cx="4320000" cy="648000"/>
      </dsp:txXfrm>
    </dsp:sp>
    <dsp:sp modelId="{2E561AAA-728C-4F92-8076-4891B24FDC34}">
      <dsp:nvSpPr>
        <dsp:cNvPr id="0" name=""/>
        <dsp:cNvSpPr/>
      </dsp:nvSpPr>
      <dsp:spPr>
        <a:xfrm>
          <a:off x="5631228" y="3041394"/>
          <a:ext cx="4320000" cy="865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types of toxicity exist in toxic comments? 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Which words contribute to toxic comments? 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Are there different levels to toxicity? </a:t>
          </a:r>
        </a:p>
      </dsp:txBody>
      <dsp:txXfrm>
        <a:off x="5631228" y="3041394"/>
        <a:ext cx="4320000" cy="865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AA8C2-E4CE-427B-86D5-3C66A381E5A8}">
      <dsp:nvSpPr>
        <dsp:cNvPr id="0" name=""/>
        <dsp:cNvSpPr/>
      </dsp:nvSpPr>
      <dsp:spPr>
        <a:xfrm>
          <a:off x="425196" y="0"/>
          <a:ext cx="5413248" cy="541324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3D6BB-8B27-4DE2-BED2-28BBF30792F6}">
      <dsp:nvSpPr>
        <dsp:cNvPr id="0" name=""/>
        <dsp:cNvSpPr/>
      </dsp:nvSpPr>
      <dsp:spPr>
        <a:xfrm>
          <a:off x="939454" y="514258"/>
          <a:ext cx="2111166" cy="21111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Topic Modeling </a:t>
          </a:r>
        </a:p>
      </dsp:txBody>
      <dsp:txXfrm>
        <a:off x="1042513" y="617317"/>
        <a:ext cx="1905048" cy="1905048"/>
      </dsp:txXfrm>
    </dsp:sp>
    <dsp:sp modelId="{1F601AD1-B109-4EED-A333-8E5153367ADD}">
      <dsp:nvSpPr>
        <dsp:cNvPr id="0" name=""/>
        <dsp:cNvSpPr/>
      </dsp:nvSpPr>
      <dsp:spPr>
        <a:xfrm>
          <a:off x="3213018" y="514258"/>
          <a:ext cx="2111166" cy="2111166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Naïve Bayes</a:t>
          </a:r>
        </a:p>
      </dsp:txBody>
      <dsp:txXfrm>
        <a:off x="3316077" y="617317"/>
        <a:ext cx="1905048" cy="1905048"/>
      </dsp:txXfrm>
    </dsp:sp>
    <dsp:sp modelId="{C551B0AF-4A4E-457F-97DD-23E90CB0651D}">
      <dsp:nvSpPr>
        <dsp:cNvPr id="0" name=""/>
        <dsp:cNvSpPr/>
      </dsp:nvSpPr>
      <dsp:spPr>
        <a:xfrm>
          <a:off x="939454" y="2787822"/>
          <a:ext cx="2111166" cy="2111166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Clustering</a:t>
          </a:r>
        </a:p>
      </dsp:txBody>
      <dsp:txXfrm>
        <a:off x="1042513" y="2890881"/>
        <a:ext cx="1905048" cy="1905048"/>
      </dsp:txXfrm>
    </dsp:sp>
    <dsp:sp modelId="{B15392B0-6DF6-40B5-A2AF-6E2E88BFBA05}">
      <dsp:nvSpPr>
        <dsp:cNvPr id="0" name=""/>
        <dsp:cNvSpPr/>
      </dsp:nvSpPr>
      <dsp:spPr>
        <a:xfrm>
          <a:off x="3213018" y="2787822"/>
          <a:ext cx="2111166" cy="211116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Support Vector Machines</a:t>
          </a:r>
        </a:p>
      </dsp:txBody>
      <dsp:txXfrm>
        <a:off x="3316077" y="2890881"/>
        <a:ext cx="1905048" cy="1905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44E24-3D85-430E-B997-73601DC27FD6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10751-A0C6-4333-B30F-3E3584C7B169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E0051-E861-4D2C-A09B-F8D0B319FCB5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Machine Learning Algorithms can identify patterns between toxic and non-toxic comments.</a:t>
          </a:r>
        </a:p>
      </dsp:txBody>
      <dsp:txXfrm>
        <a:off x="1939533" y="717"/>
        <a:ext cx="4362067" cy="1679249"/>
      </dsp:txXfrm>
    </dsp:sp>
    <dsp:sp modelId="{BE57C602-85DB-46C4-96F6-D0A35972A4DD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3BBA9-94BA-4CDD-98D4-39AE581CC280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E53E3-EED2-4B24-85C1-BEBC65E6221C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Machine Learning Algorithms can also help with measuring different levels of toxicity.</a:t>
          </a:r>
        </a:p>
      </dsp:txBody>
      <dsp:txXfrm>
        <a:off x="1939533" y="2099779"/>
        <a:ext cx="4362067" cy="1679249"/>
      </dsp:txXfrm>
    </dsp:sp>
    <dsp:sp modelId="{23E17E46-E62A-4B29-9542-7FA588A8E551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D09F7-A109-4C37-A9A9-C8803BE94FD2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0F379-357F-450A-93D3-B89B2BF996C5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task is non-trivial. </a:t>
          </a:r>
        </a:p>
      </dsp:txBody>
      <dsp:txXfrm>
        <a:off x="1939533" y="4198841"/>
        <a:ext cx="4362067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E9586-B085-B84D-9118-1677C381E08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A345B-013F-4445-BD4E-A5BD59BAE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97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2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82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98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25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51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99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04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30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9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94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0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1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18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4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7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4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1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2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9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63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1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2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6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9940C-CCEF-0849-B8DE-BE48117AF88A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7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web.com/blog/toxic-online-comments-how-they-happen-and-how-to-stop-them" TargetMode="External"/><Relationship Id="rId2" Type="http://schemas.openxmlformats.org/officeDocument/2006/relationships/hyperlink" Target="https://www.merriam-webster.com/dictionary/tox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prot.net/statistics/cyberbullying-statistics/" TargetMode="External"/><Relationship Id="rId5" Type="http://schemas.openxmlformats.org/officeDocument/2006/relationships/hyperlink" Target="https://l1ght.com/Toxicity_during_coronavirus_Report-L1ght.pdf" TargetMode="External"/><Relationship Id="rId4" Type="http://schemas.openxmlformats.org/officeDocument/2006/relationships/hyperlink" Target="https://www.richardweechambers.com/toxicity-in-the-streaming-world-causes-effects-and-solutio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EBFD-204D-9E21-2374-D61A330B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683" y="2395630"/>
            <a:ext cx="5391139" cy="17191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600" b="1">
                <a:solidFill>
                  <a:srgbClr val="FF0000"/>
                </a:solidFill>
              </a:rPr>
              <a:t>Toxic</a:t>
            </a:r>
            <a:r>
              <a:rPr lang="en-US" sz="4600"/>
              <a:t> </a:t>
            </a:r>
            <a:r>
              <a:rPr lang="en-US" sz="4600" b="1"/>
              <a:t>Online Comments Analysis</a:t>
            </a:r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41E9045B-03CC-B72C-44EE-5E2234B1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1" r="21365" b="-1"/>
          <a:stretch/>
        </p:blipFill>
        <p:spPr>
          <a:xfrm>
            <a:off x="719527" y="170935"/>
            <a:ext cx="5287612" cy="65161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1DF127-0746-5564-55E5-2B61F5FFC760}"/>
              </a:ext>
            </a:extLst>
          </p:cNvPr>
          <p:cNvSpPr txBox="1">
            <a:spLocks/>
          </p:cNvSpPr>
          <p:nvPr/>
        </p:nvSpPr>
        <p:spPr>
          <a:xfrm>
            <a:off x="6381683" y="4327588"/>
            <a:ext cx="5090789" cy="17191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F7B53-C905-27B9-9530-548AA35376DB}"/>
              </a:ext>
            </a:extLst>
          </p:cNvPr>
          <p:cNvSpPr txBox="1"/>
          <p:nvPr/>
        </p:nvSpPr>
        <p:spPr>
          <a:xfrm>
            <a:off x="6380159" y="5252049"/>
            <a:ext cx="335655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IST 736</a:t>
            </a:r>
          </a:p>
          <a:p>
            <a:r>
              <a:rPr lang="en-US" err="1"/>
              <a:t>Xiangzhen</a:t>
            </a:r>
            <a:r>
              <a:rPr lang="en-US"/>
              <a:t> He</a:t>
            </a:r>
          </a:p>
          <a:p>
            <a:r>
              <a:rPr lang="en-US"/>
              <a:t>Jazmin Logroño</a:t>
            </a:r>
          </a:p>
          <a:p>
            <a:r>
              <a:rPr lang="en-US">
                <a:ea typeface="+mn-lt"/>
                <a:cs typeface="+mn-lt"/>
              </a:rPr>
              <a:t>Katherine Hurtado-Da Silva</a:t>
            </a:r>
          </a:p>
        </p:txBody>
      </p:sp>
    </p:spTree>
    <p:extLst>
      <p:ext uri="{BB962C8B-B14F-4D97-AF65-F5344CB8AC3E}">
        <p14:creationId xmlns:p14="http://schemas.microsoft.com/office/powerpoint/2010/main" val="115500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of Topic Modeling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97714-C556-6999-33F2-C4B7C2665D25}"/>
              </a:ext>
            </a:extLst>
          </p:cNvPr>
          <p:cNvSpPr txBox="1"/>
          <p:nvPr/>
        </p:nvSpPr>
        <p:spPr>
          <a:xfrm>
            <a:off x="5434149" y="932688"/>
            <a:ext cx="5916603" cy="49926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Identified non-toxic topic and toxic topics including identity hate and insult.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Topics can also be defined as non-toxic, toxic, and severe toxic based on the words used in each topic that reflect the level and strength of toxicity.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BA707-CCDF-2B7C-502B-321BB8C2A98D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75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Naïve Bayes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EA9AB57-58B8-AC59-A986-35CD430EA4B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14" y="2444810"/>
            <a:ext cx="5455917" cy="3028032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052E678F-18C6-AE7A-71F4-2764717B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7" y="2444719"/>
            <a:ext cx="5455917" cy="30007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B0350-52D5-3450-CE1A-2D2434716653}"/>
              </a:ext>
            </a:extLst>
          </p:cNvPr>
          <p:cNvSpPr/>
          <p:nvPr/>
        </p:nvSpPr>
        <p:spPr>
          <a:xfrm>
            <a:off x="3733800" y="2636547"/>
            <a:ext cx="642937" cy="2627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BFA1FA-8F85-5B75-2505-D705104798F3}"/>
              </a:ext>
            </a:extLst>
          </p:cNvPr>
          <p:cNvSpPr/>
          <p:nvPr/>
        </p:nvSpPr>
        <p:spPr>
          <a:xfrm>
            <a:off x="7067550" y="2654300"/>
            <a:ext cx="642937" cy="2627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Calibri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2D26D1EA-D06E-F2AB-0C2B-4AE9A13C33C7}"/>
              </a:ext>
            </a:extLst>
          </p:cNvPr>
          <p:cNvSpPr txBox="1"/>
          <p:nvPr/>
        </p:nvSpPr>
        <p:spPr>
          <a:xfrm>
            <a:off x="400724" y="5466291"/>
            <a:ext cx="5539893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Model had the best predictive performance when comments were vectorized by CV5 (TD-IDF, unigrams, </a:t>
            </a:r>
            <a:r>
              <a:rPr lang="en-US" sz="1600" err="1">
                <a:cs typeface="Calibri"/>
              </a:rPr>
              <a:t>stopwords</a:t>
            </a:r>
            <a:r>
              <a:rPr lang="en-US" sz="1600">
                <a:cs typeface="Calibri"/>
              </a:rPr>
              <a:t>, lemmatization). 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3 of 7 models had slightly lower accuracy levels compared to its cross validated training average.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707E54ED-7E64-8425-4CA5-2590A46358D3}"/>
              </a:ext>
            </a:extLst>
          </p:cNvPr>
          <p:cNvSpPr txBox="1"/>
          <p:nvPr/>
        </p:nvSpPr>
        <p:spPr>
          <a:xfrm>
            <a:off x="6596784" y="5466289"/>
            <a:ext cx="5524499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Model had the best predictive performance when comments were vectorized by CV5 (TD-IDF, unigrams, </a:t>
            </a:r>
            <a:r>
              <a:rPr lang="en-US" sz="1600" err="1">
                <a:cs typeface="Calibri"/>
              </a:rPr>
              <a:t>stopwords</a:t>
            </a:r>
            <a:r>
              <a:rPr lang="en-US" sz="1600">
                <a:cs typeface="Calibri"/>
              </a:rPr>
              <a:t>, lemmatization). 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6 of 7 models had slightly lower accuracy levels compared to its cross validated training average.</a:t>
            </a:r>
          </a:p>
        </p:txBody>
      </p:sp>
    </p:spTree>
    <p:extLst>
      <p:ext uri="{BB962C8B-B14F-4D97-AF65-F5344CB8AC3E}">
        <p14:creationId xmlns:p14="http://schemas.microsoft.com/office/powerpoint/2010/main" val="340741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C90AB-A019-4DC1-EDF2-A20C81AC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  <a:ea typeface="+mj-lt"/>
                <a:cs typeface="+mj-lt"/>
              </a:rPr>
              <a:t>Top 20 Features for Non-toxic Comments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265E32-E24B-14ED-C0FF-E14B4FBCE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cs typeface="Calibri"/>
              </a:rPr>
              <a:t>Both top features contain words with negative connotations and vulgar (yet weaker) words. </a:t>
            </a:r>
          </a:p>
          <a:p>
            <a:r>
              <a:rPr lang="en-US" sz="1700">
                <a:solidFill>
                  <a:schemeClr val="bg1"/>
                </a:solidFill>
                <a:cs typeface="Calibri"/>
              </a:rPr>
              <a:t>Removal of features appears to have increased number of vulgar words as top features for non-toxic comments.</a:t>
            </a:r>
          </a:p>
        </p:txBody>
      </p:sp>
      <p:pic>
        <p:nvPicPr>
          <p:cNvPr id="7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9AC528C-29F1-3DBF-4F3B-AF0937C9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7" y="424328"/>
            <a:ext cx="4787876" cy="3973936"/>
          </a:xfrm>
          <a:prstGeom prst="rect">
            <a:avLst/>
          </a:prstGeom>
        </p:spPr>
      </p:pic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93B9663-6BDF-592D-B259-1BC568F3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77" y="424328"/>
            <a:ext cx="4875996" cy="39739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8C4A11-ADDC-0334-23A7-E5879BDD25D0}"/>
              </a:ext>
            </a:extLst>
          </p:cNvPr>
          <p:cNvSpPr txBox="1"/>
          <p:nvPr/>
        </p:nvSpPr>
        <p:spPr>
          <a:xfrm>
            <a:off x="102000" y="156000"/>
            <a:ext cx="1314000" cy="30777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 Features</a:t>
            </a:r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78805-757C-0D1D-1132-D9D5525EED21}"/>
              </a:ext>
            </a:extLst>
          </p:cNvPr>
          <p:cNvSpPr txBox="1"/>
          <p:nvPr/>
        </p:nvSpPr>
        <p:spPr>
          <a:xfrm>
            <a:off x="5933999" y="156000"/>
            <a:ext cx="1506000" cy="30777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Without Features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0041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C90AB-A019-4DC1-EDF2-A20C81AC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  <a:ea typeface="+mj-lt"/>
                <a:cs typeface="+mj-lt"/>
              </a:rPr>
              <a:t>Top 20 Features for Toxic Comments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265E32-E24B-14ED-C0FF-E14B4FBCE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cs typeface="Calibri"/>
              </a:rPr>
              <a:t>Top features appear to be defined by stronger swear words.</a:t>
            </a:r>
          </a:p>
          <a:p>
            <a:r>
              <a:rPr lang="en-US" sz="1700">
                <a:solidFill>
                  <a:schemeClr val="bg1"/>
                </a:solidFill>
                <a:cs typeface="Calibri"/>
              </a:rPr>
              <a:t>Both datasets would benefit from removing features like "look" and "would" to improve the quality of indicators for toxicity.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F01AACD-F28E-F2C6-75E1-FB67BC02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27" y="424328"/>
            <a:ext cx="4875996" cy="397393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B3C4CEC-CC56-0C7F-D060-F2E043BF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41" y="424328"/>
            <a:ext cx="5046268" cy="3973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1A126-AB1F-0E13-978C-548A85B6ADC0}"/>
              </a:ext>
            </a:extLst>
          </p:cNvPr>
          <p:cNvSpPr txBox="1"/>
          <p:nvPr/>
        </p:nvSpPr>
        <p:spPr>
          <a:xfrm>
            <a:off x="102000" y="156000"/>
            <a:ext cx="1314000" cy="30777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 Features</a:t>
            </a:r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A7229-DB01-7242-5808-F9DE6056A677}"/>
              </a:ext>
            </a:extLst>
          </p:cNvPr>
          <p:cNvSpPr txBox="1"/>
          <p:nvPr/>
        </p:nvSpPr>
        <p:spPr>
          <a:xfrm>
            <a:off x="5933999" y="156000"/>
            <a:ext cx="1506000" cy="30777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Without Features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8457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C4A-7308-4692-DF9C-293FCD69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764" y="637312"/>
            <a:ext cx="3616856" cy="2590877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Predictive Performance</a:t>
            </a:r>
            <a:endParaRPr lang="en-US" sz="4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01CA240D-4259-C0A8-7AE2-6A3EA865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93" y="3492290"/>
            <a:ext cx="4112293" cy="3197177"/>
          </a:xfrm>
          <a:prstGeom prst="rect">
            <a:avLst/>
          </a:prstGeom>
        </p:spPr>
      </p:pic>
      <p:pic>
        <p:nvPicPr>
          <p:cNvPr id="17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704CF613-6AC2-1492-BD59-4FD0FF535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62" y="114108"/>
            <a:ext cx="4112851" cy="31971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802742-DCA2-D29B-C7E9-D5E1CE52A3BE}"/>
              </a:ext>
            </a:extLst>
          </p:cNvPr>
          <p:cNvSpPr txBox="1"/>
          <p:nvPr/>
        </p:nvSpPr>
        <p:spPr>
          <a:xfrm>
            <a:off x="6429321" y="115178"/>
            <a:ext cx="1314000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 Features</a:t>
            </a:r>
            <a:endParaRPr 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561209-1B82-1ADC-993A-1267760F850B}"/>
              </a:ext>
            </a:extLst>
          </p:cNvPr>
          <p:cNvSpPr txBox="1"/>
          <p:nvPr/>
        </p:nvSpPr>
        <p:spPr>
          <a:xfrm>
            <a:off x="6253767" y="3489750"/>
            <a:ext cx="1506000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Without Features</a:t>
            </a:r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B37A4-D953-88DF-D0E6-43DBEA66E1D5}"/>
              </a:ext>
            </a:extLst>
          </p:cNvPr>
          <p:cNvSpPr txBox="1"/>
          <p:nvPr/>
        </p:nvSpPr>
        <p:spPr>
          <a:xfrm>
            <a:off x="885151" y="2878667"/>
            <a:ext cx="355599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The model with features has a stronger predictive performance for toxic comments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Removal of features also resulted in higher false negative rates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Higher false negative results can translate to the company overlooking toxic content and should be avoided.</a:t>
            </a:r>
          </a:p>
        </p:txBody>
      </p:sp>
    </p:spTree>
    <p:extLst>
      <p:ext uri="{BB962C8B-B14F-4D97-AF65-F5344CB8AC3E}">
        <p14:creationId xmlns:p14="http://schemas.microsoft.com/office/powerpoint/2010/main" val="223721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Clustering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6620018F-165C-906E-112E-3BEDAE267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" r="-187" b="-193"/>
          <a:stretch/>
        </p:blipFill>
        <p:spPr>
          <a:xfrm>
            <a:off x="7166533" y="2319060"/>
            <a:ext cx="4154913" cy="407461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3916DD34-062D-0DD6-9136-1A0C001CC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0322" y="2319060"/>
            <a:ext cx="4279660" cy="41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2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ACA1-EC4F-5543-DD8A-1F511061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KMeans Model with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D9DD6-8BD3-BB68-F5D2-F96ED6F0E0D0}"/>
              </a:ext>
            </a:extLst>
          </p:cNvPr>
          <p:cNvSpPr txBox="1"/>
          <p:nvPr/>
        </p:nvSpPr>
        <p:spPr>
          <a:xfrm>
            <a:off x="804672" y="2548467"/>
            <a:ext cx="3387105" cy="362849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Model using CV5 vectorizer clustered 49.8% of the comments in the training set correctly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When test set was used, it predicted 50.5% of the unseen data correctly.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B8BB27E-87E3-5107-502A-6154CB5E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463" y="1201510"/>
            <a:ext cx="3775899" cy="190682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567257D-134A-152A-9313-C5DF83FF4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463" y="4397675"/>
            <a:ext cx="3775899" cy="19068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0D9BAA80-7371-1D05-850F-433FCC9F5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4" r="1258" b="48193"/>
          <a:stretch/>
        </p:blipFill>
        <p:spPr>
          <a:xfrm>
            <a:off x="9279639" y="881259"/>
            <a:ext cx="2438503" cy="2163892"/>
          </a:xfrm>
          <a:prstGeom prst="rect">
            <a:avLst/>
          </a:prstGeom>
        </p:spPr>
      </p:pic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6C6A6922-6BB0-801C-63EF-4BAFEFA67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53614" r="-2516" b="3012"/>
          <a:stretch/>
        </p:blipFill>
        <p:spPr>
          <a:xfrm>
            <a:off x="9279639" y="3981768"/>
            <a:ext cx="2438503" cy="208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08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ACA1-EC4F-5543-DD8A-1F511061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KMeans Model without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6C344-7FA2-DFA8-9BCC-359B1BE67A7F}"/>
              </a:ext>
            </a:extLst>
          </p:cNvPr>
          <p:cNvSpPr txBox="1"/>
          <p:nvPr/>
        </p:nvSpPr>
        <p:spPr>
          <a:xfrm>
            <a:off x="804672" y="2548467"/>
            <a:ext cx="3387105" cy="362849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Model using CV5 vectorizer clustered 55.0% of the comments in the training set correctly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When test set was used, it predicted 55.2% of the unseen data correctly.</a:t>
            </a:r>
            <a:endParaRPr lang="en-US"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F119F3E-FA37-A1A8-2DEA-77F05ADE1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" r="578" b="51085"/>
          <a:stretch/>
        </p:blipFill>
        <p:spPr>
          <a:xfrm>
            <a:off x="9592559" y="474133"/>
            <a:ext cx="1812663" cy="27178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41D1365A-B0A8-5CAE-E52D-FE8D5610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54" y="1227032"/>
            <a:ext cx="3775899" cy="185962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FC3DC72-E453-F25D-4674-2692D6FF9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77" r="4624" b="-592"/>
          <a:stretch/>
        </p:blipFill>
        <p:spPr>
          <a:xfrm>
            <a:off x="9599420" y="3670295"/>
            <a:ext cx="1798940" cy="2713571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626B0CAE-0107-1661-DEB5-EF980929F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71" y="4364455"/>
            <a:ext cx="3775899" cy="19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ACA1-EC4F-5543-DD8A-1F511061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KMeans Model without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6C344-7FA2-DFA8-9BCC-359B1BE67A7F}"/>
              </a:ext>
            </a:extLst>
          </p:cNvPr>
          <p:cNvSpPr txBox="1"/>
          <p:nvPr/>
        </p:nvSpPr>
        <p:spPr>
          <a:xfrm>
            <a:off x="804672" y="2548467"/>
            <a:ext cx="3387105" cy="362849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Model using CV7 vectorizer </a:t>
            </a:r>
            <a:r>
              <a:rPr lang="en-US" dirty="0"/>
              <a:t>clustered 55.0% of the comments in the training set correctly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When test set was used, it predicted 55.1% of the unseen data correctly.</a:t>
            </a:r>
            <a:endParaRPr lang="en-US"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9" descr="Text&#10;&#10;Description automatically generated">
            <a:extLst>
              <a:ext uri="{FF2B5EF4-FFF2-40B4-BE49-F238E27FC236}">
                <a16:creationId xmlns:a16="http://schemas.microsoft.com/office/drawing/2014/main" id="{2FDFDB32-AF22-0B71-1171-0B626C17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005" y="4363104"/>
            <a:ext cx="3782290" cy="1903306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65EB125E-7EFF-399A-355A-FF45C552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006" y="1195016"/>
            <a:ext cx="3836169" cy="1835604"/>
          </a:xfrm>
          <a:prstGeom prst="rect">
            <a:avLst/>
          </a:prstGeom>
        </p:spPr>
      </p:pic>
      <p:pic>
        <p:nvPicPr>
          <p:cNvPr id="9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AE7E910-7893-0889-C83A-E1E0D0AD0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53" b="50182"/>
          <a:stretch/>
        </p:blipFill>
        <p:spPr>
          <a:xfrm>
            <a:off x="9601267" y="517237"/>
            <a:ext cx="1848685" cy="2704162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A8C94BB-81B9-37D8-4B92-542CEA775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10" t="51311" r="1105" b="-1311"/>
          <a:stretch/>
        </p:blipFill>
        <p:spPr>
          <a:xfrm>
            <a:off x="9747509" y="3780752"/>
            <a:ext cx="1771716" cy="25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6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2EDD1-6CBE-4EFA-D201-9673DB7F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Topic Trends for Model with Features</a:t>
            </a:r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22BDDA2-49E1-BEB1-EC7E-237C47F4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cs typeface="Calibri"/>
              </a:rPr>
              <a:t>Three clusters were determined to be optimal for CV7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Clusters did not indicate varying levels of toxicity.</a:t>
            </a: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4D89B22C-2ED5-71CF-1A11-4C90DCFD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101" y="319232"/>
            <a:ext cx="1243254" cy="1855355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C98D7B4-B57D-DD5A-7A04-4AE1BE60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088" y="2402898"/>
            <a:ext cx="1095279" cy="185208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D3D303-DF4B-7766-D962-65ACBF16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885" y="465435"/>
            <a:ext cx="3181928" cy="160913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7E4FCF5-CE7B-98FC-D019-72C5DB8E4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642" y="2333292"/>
            <a:ext cx="3281987" cy="1675717"/>
          </a:xfrm>
          <a:prstGeom prst="rect">
            <a:avLst/>
          </a:prstGeom>
        </p:spPr>
      </p:pic>
      <p:pic>
        <p:nvPicPr>
          <p:cNvPr id="9" name="Picture 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DE914FA-32B7-1298-4450-73DAFB390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642" y="4311968"/>
            <a:ext cx="3281987" cy="1643821"/>
          </a:xfrm>
          <a:prstGeom prst="rect">
            <a:avLst/>
          </a:prstGeom>
        </p:spPr>
      </p:pic>
      <p:pic>
        <p:nvPicPr>
          <p:cNvPr id="10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432EBD3C-A636-58A7-9F47-2C5B6C41A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8848" y="4477422"/>
            <a:ext cx="1108364" cy="161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5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26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About the Topic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4C9B-AEB3-F7C4-663F-0BD9016A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70" y="2104182"/>
            <a:ext cx="5970414" cy="41442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What are </a:t>
            </a: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toxic comments</a:t>
            </a:r>
            <a:r>
              <a:rPr lang="en-US" sz="1800">
                <a:ea typeface="+mn-lt"/>
                <a:cs typeface="+mn-lt"/>
              </a:rPr>
              <a:t>?</a:t>
            </a:r>
          </a:p>
          <a:p>
            <a:pPr lvl="1"/>
            <a:r>
              <a:rPr lang="en-US" sz="1600">
                <a:ea typeface="+mn-lt"/>
                <a:cs typeface="+mn-lt"/>
              </a:rPr>
              <a:t>Any comments that are rude and disrespectful</a:t>
            </a:r>
          </a:p>
          <a:p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Impacts</a:t>
            </a:r>
            <a:r>
              <a:rPr lang="en-US" sz="2000">
                <a:ea typeface="+mn-lt"/>
                <a:cs typeface="+mn-lt"/>
              </a:rPr>
              <a:t> of toxic comments:</a:t>
            </a:r>
            <a:endParaRPr lang="en-US" sz="2000">
              <a:cs typeface="Calibri"/>
            </a:endParaRPr>
          </a:p>
          <a:p>
            <a:pPr lvl="1"/>
            <a:r>
              <a:rPr lang="en-US" sz="1600">
                <a:ea typeface="+mn-lt"/>
                <a:cs typeface="+mn-lt"/>
              </a:rPr>
              <a:t>Around </a:t>
            </a:r>
            <a:r>
              <a:rPr lang="en-US" sz="1600" b="1">
                <a:solidFill>
                  <a:srgbClr val="FF0000"/>
                </a:solidFill>
                <a:ea typeface="+mn-lt"/>
                <a:cs typeface="+mn-lt"/>
              </a:rPr>
              <a:t>41% </a:t>
            </a:r>
            <a:r>
              <a:rPr lang="en-US" sz="1600">
                <a:ea typeface="+mn-lt"/>
                <a:cs typeface="+mn-lt"/>
              </a:rPr>
              <a:t>of Americans experienced at least one form of online harassment in 2020</a:t>
            </a:r>
          </a:p>
          <a:p>
            <a:pPr lvl="1"/>
            <a:r>
              <a:rPr lang="en-US" sz="1600">
                <a:ea typeface="+mn-lt"/>
                <a:cs typeface="+mn-lt"/>
              </a:rPr>
              <a:t>Females and individuals from marginalized communities were most affected by online toxicity. </a:t>
            </a:r>
            <a:endParaRPr lang="en-US"/>
          </a:p>
          <a:p>
            <a:r>
              <a:rPr lang="en-US" sz="1800">
                <a:ea typeface="+mn-lt"/>
                <a:cs typeface="+mn-lt"/>
              </a:rPr>
              <a:t>Why does identifying toxic comments matter to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individuals and businesses</a:t>
            </a:r>
            <a:r>
              <a:rPr lang="en-US" sz="1800">
                <a:ea typeface="+mn-lt"/>
                <a:cs typeface="+mn-lt"/>
              </a:rPr>
              <a:t>?</a:t>
            </a:r>
          </a:p>
          <a:p>
            <a:pPr lvl="1"/>
            <a:r>
              <a:rPr lang="en-US" sz="1600">
                <a:ea typeface="+mn-lt"/>
                <a:cs typeface="+mn-lt"/>
              </a:rPr>
              <a:t>Help mediate the exposure and impact they have on internet users. </a:t>
            </a:r>
            <a:endParaRPr lang="en-US" sz="1600">
              <a:cs typeface="Calibri"/>
            </a:endParaRPr>
          </a:p>
          <a:p>
            <a:pPr lvl="1"/>
            <a:r>
              <a:rPr lang="en-US" sz="1600">
                <a:ea typeface="+mn-lt"/>
                <a:cs typeface="+mn-lt"/>
              </a:rPr>
              <a:t>Help businesses balance free speech and content moderation on their online platforms.</a:t>
            </a:r>
          </a:p>
          <a:p>
            <a:pPr lvl="1"/>
            <a:endParaRPr lang="en-US" sz="1600">
              <a:ea typeface="+mn-lt"/>
              <a:cs typeface="+mn-lt"/>
            </a:endParaRPr>
          </a:p>
          <a:p>
            <a:pPr lvl="1"/>
            <a:endParaRPr lang="en-US" sz="160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700">
              <a:ea typeface="+mn-lt"/>
              <a:cs typeface="+mn-l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3D89CB6-320C-0626-1C1D-0F5D03798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7" r="13117" b="294"/>
          <a:stretch/>
        </p:blipFill>
        <p:spPr>
          <a:xfrm>
            <a:off x="6685887" y="2540447"/>
            <a:ext cx="4883943" cy="31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2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2EDD1-6CBE-4EFA-D201-9673DB7F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Topic Trends for Model without Features</a:t>
            </a:r>
            <a:endParaRPr lang="en-US"/>
          </a:p>
        </p:txBody>
      </p:sp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A3D082E7-1235-637D-0420-F1EBE5CD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989" y="2504181"/>
            <a:ext cx="3211039" cy="1653684"/>
          </a:xfrm>
          <a:prstGeom prst="rect">
            <a:avLst/>
          </a:prstGeom>
        </p:spPr>
      </p:pic>
      <p:pic>
        <p:nvPicPr>
          <p:cNvPr id="18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ADE3DCEF-FF23-DE22-910C-138BA80B9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99" t="1060" r="3247" b="66608"/>
          <a:stretch/>
        </p:blipFill>
        <p:spPr>
          <a:xfrm>
            <a:off x="9514681" y="325905"/>
            <a:ext cx="1533308" cy="1853874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22BDDA2-49E1-BEB1-EC7E-237C47F4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cs typeface="Calibri"/>
              </a:rPr>
              <a:t>Three clusters were determined to be optimal for CV4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Clusters did not indicate varying levels of toxicity.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Significantly better quality of features</a:t>
            </a:r>
          </a:p>
        </p:txBody>
      </p:sp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CB1F6A9E-21D3-1CE2-F0C3-ED0EE6B6F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990" y="4648310"/>
            <a:ext cx="3219976" cy="1609987"/>
          </a:xfrm>
          <a:prstGeom prst="rect">
            <a:avLst/>
          </a:prstGeom>
        </p:spPr>
      </p:pic>
      <p:pic>
        <p:nvPicPr>
          <p:cNvPr id="16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7831CEAB-E1C9-C9B1-768A-D1E3F4D06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36" r="1961" b="33363"/>
          <a:stretch/>
        </p:blipFill>
        <p:spPr>
          <a:xfrm>
            <a:off x="9529789" y="2503952"/>
            <a:ext cx="1530184" cy="1850097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0BC267F8-3DC8-DE74-7157-F977578B3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698" y="426983"/>
            <a:ext cx="3211571" cy="1653958"/>
          </a:xfrm>
          <a:prstGeom prst="rect">
            <a:avLst/>
          </a:prstGeom>
        </p:spPr>
      </p:pic>
      <p:pic>
        <p:nvPicPr>
          <p:cNvPr id="11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12B3E0C9-E2C1-DEED-E050-3A7D7CC4E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22" t="68728" r="4575" b="-1060"/>
          <a:stretch/>
        </p:blipFill>
        <p:spPr>
          <a:xfrm>
            <a:off x="9504492" y="4649694"/>
            <a:ext cx="1553686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69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Support Vector Machines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D1612-E370-AB6D-75F3-1A244B26D1EA}"/>
              </a:ext>
            </a:extLst>
          </p:cNvPr>
          <p:cNvSpPr txBox="1"/>
          <p:nvPr/>
        </p:nvSpPr>
        <p:spPr>
          <a:xfrm>
            <a:off x="805544" y="2871982"/>
            <a:ext cx="4399094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 Support Vector Machine Models trained on the Wikipedia Comments Corpus</a:t>
            </a:r>
          </a:p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Labels: Toxic and Not Toxic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9" name="Freeform: Shape 31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3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DA60BD8-D9CB-806E-1A65-0AADBD29F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72" y="2721852"/>
            <a:ext cx="2852057" cy="3880352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80AC4F6-34AE-B332-A90A-42B6D1EF0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30" y="1080168"/>
            <a:ext cx="5910924" cy="13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Support Vector Machines: Linear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AD1612-E370-AB6D-75F3-1A244B26D1E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Words like “dig,” “abilities,” “bond,” “kinds,” and “liberation” were helpful in distinguishing non-toxic comments from toxic ones.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BC6CD15-A81B-9390-B49B-4CFEB1A5FB6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647617"/>
            <a:ext cx="6596652" cy="54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4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Support Vector Machines: Linear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AD1612-E370-AB6D-75F3-1A244B26D1E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Curse words along with words like “boring,” “misery,” and “painful” help in labeling comments as toxic.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99195A7-B105-34D1-ADC2-0DD721C59C7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615564"/>
            <a:ext cx="6596652" cy="54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25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Support Vector Machines:</a:t>
            </a:r>
            <a:b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Decision Boundaries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769523D-0591-C66D-212E-9163CEBF2C5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076944"/>
            <a:ext cx="6553545" cy="47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42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Support Vector Machines:</a:t>
            </a:r>
            <a:b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Decision Boundaries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95DAFCB-A3A2-6051-255D-626CE62D138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076944"/>
            <a:ext cx="6553545" cy="47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6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Challenges</a:t>
            </a:r>
          </a:p>
        </p:txBody>
      </p:sp>
      <p:cxnSp>
        <p:nvCxnSpPr>
          <p:cNvPr id="19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96F9440-1979-4D8D-1A79-2525E688E222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7670" y="2426818"/>
            <a:ext cx="4883710" cy="3997637"/>
          </a:xfrm>
          <a:prstGeom prst="rect">
            <a:avLst/>
          </a:prstGeom>
        </p:spPr>
      </p:pic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7C2EAB-91B1-CA3C-6DCA-DF8E491DF6E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925259"/>
            <a:ext cx="5455917" cy="300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76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Conclusions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4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105C1B-8784-4CAC-1456-00EA9C18F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299890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2652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700F0-8949-9309-6CA7-3FAA8116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Sources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D564A-9998-1EB7-9C16-CAE29A856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hlinkClick r:id="rId2"/>
              </a:rPr>
              <a:t>https://www.merriam-webster.com/dictionary/toxic</a:t>
            </a:r>
            <a:endParaRPr lang="en-US" sz="2000"/>
          </a:p>
          <a:p>
            <a:r>
              <a:rPr lang="en-US" sz="2000">
                <a:ea typeface="+mn-lt"/>
                <a:cs typeface="+mn-lt"/>
                <a:hlinkClick r:id="rId3"/>
              </a:rPr>
              <a:t>https://www.openweb.com/blog/toxic-online-comments-how-they-happen-and-how-to-stop-them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  <a:hlinkClick r:id="rId4"/>
              </a:rPr>
              <a:t>https://www.richardweechambers.com/toxicity-in-the-streaming-world-causes-effects-and-solutions/</a:t>
            </a:r>
            <a:endParaRPr lang="en-US" sz="2000">
              <a:ea typeface="+mn-lt"/>
              <a:cs typeface="Calibri"/>
            </a:endParaRPr>
          </a:p>
          <a:p>
            <a:r>
              <a:rPr lang="en-US" sz="2000">
                <a:ea typeface="+mn-lt"/>
                <a:cs typeface="+mn-lt"/>
                <a:hlinkClick r:id="rId5"/>
              </a:rPr>
              <a:t>https://l1ght.com/Toxicity_during_coronavirus_Report-L1ght.pdf</a:t>
            </a:r>
            <a:endParaRPr lang="en-US" sz="2000"/>
          </a:p>
          <a:p>
            <a:r>
              <a:rPr lang="en-US" sz="2000">
                <a:ea typeface="+mn-lt"/>
                <a:cs typeface="+mn-lt"/>
                <a:hlinkClick r:id="rId6"/>
              </a:rPr>
              <a:t>https://dataprot.net/statistics/cyberbullying-statistics/</a:t>
            </a:r>
            <a:endParaRPr lang="en-US" sz="2000"/>
          </a:p>
          <a:p>
            <a:pPr marL="0" indent="0">
              <a:buNone/>
            </a:pPr>
            <a:endParaRPr lang="en-US" sz="2000">
              <a:ea typeface="Calibri" panose="020F0502020204030204"/>
              <a:cs typeface="Calibri"/>
            </a:endParaRPr>
          </a:p>
          <a:p>
            <a:endParaRPr lang="en-US" sz="2000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96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b="1">
                <a:cs typeface="Calibri Light"/>
              </a:rPr>
              <a:t>Goal</a:t>
            </a:r>
            <a:endParaRPr lang="en-US" b="1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60C000BA-F2B4-E1A1-098D-60BAD93A99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605266"/>
              </p:ext>
            </p:extLst>
          </p:nvPr>
        </p:nvGraphicFramePr>
        <p:xfrm>
          <a:off x="843762" y="1627974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91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3765477" cy="1239012"/>
          </a:xfrm>
        </p:spPr>
        <p:txBody>
          <a:bodyPr anchor="ctr">
            <a:noAutofit/>
          </a:bodyPr>
          <a:lstStyle/>
          <a:p>
            <a:r>
              <a:rPr lang="en-US" b="1">
                <a:cs typeface="Calibri Light"/>
              </a:rPr>
              <a:t>About the Data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4C9B-AEB3-F7C4-663F-0BD9016A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05" y="2718054"/>
            <a:ext cx="4161627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700">
                <a:ea typeface="+mn-lt"/>
                <a:cs typeface="+mn-lt"/>
              </a:rPr>
              <a:t>Kaggle toxic comment data set that includes user comments from Wikipedia’s talk page edits.</a:t>
            </a:r>
          </a:p>
          <a:p>
            <a:pPr marL="285750" indent="-285750"/>
            <a:r>
              <a:rPr lang="en-US" sz="1700">
                <a:ea typeface="+mn-lt"/>
                <a:cs typeface="+mn-lt"/>
              </a:rPr>
              <a:t>A subset of data that only includes 6,360 non-toxic comments and 6,360 toxic comments were used for the analyses.</a:t>
            </a:r>
            <a:endParaRPr lang="en-US" sz="1700" u="sng">
              <a:ea typeface="+mn-lt"/>
              <a:cs typeface="+mn-lt"/>
            </a:endParaRPr>
          </a:p>
          <a:p>
            <a:pPr marL="285750" indent="-285750"/>
            <a:r>
              <a:rPr lang="en-US" sz="1700">
                <a:ea typeface="+mn-lt"/>
                <a:cs typeface="+mn-lt"/>
              </a:rPr>
              <a:t>The value of a label can be either “0” or “1” indicating non-toxic or toxic comments.</a:t>
            </a:r>
            <a:endParaRPr lang="en-US" sz="1700" u="sng">
              <a:ea typeface="+mn-lt"/>
              <a:cs typeface="+mn-lt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50587E41-1C6A-0D8F-027F-03C6564494C8}"/>
              </a:ext>
            </a:extLst>
          </p:cNvPr>
          <p:cNvSpPr txBox="1"/>
          <p:nvPr/>
        </p:nvSpPr>
        <p:spPr>
          <a:xfrm>
            <a:off x="7222503" y="5399988"/>
            <a:ext cx="285317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>
                <a:solidFill>
                  <a:srgbClr val="44546A"/>
                </a:solidFill>
                <a:latin typeface="Times New Roman"/>
                <a:cs typeface="Times New Roman"/>
              </a:rPr>
              <a:t>Word Cloud for User Comments</a:t>
            </a:r>
            <a:endParaRPr lang="en-US" sz="120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757E2CC-6EC2-92DD-7EB2-C8967AEB2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385" y="1984517"/>
            <a:ext cx="6647754" cy="34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55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970076" cy="5439391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WordVisi_MSFontService"/>
              </a:rPr>
              <a:t>Text Preprocessing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4C9B-AEB3-F7C4-663F-0BD9016A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0"/>
            <a:r>
              <a:rPr lang="en-US" sz="2000" dirty="0">
                <a:ea typeface="+mn-lt"/>
                <a:cs typeface="+mn-lt"/>
              </a:rPr>
              <a:t> Generally, three types of vectorizers were used in the report</a:t>
            </a:r>
            <a:endParaRPr lang="en-US" sz="2000" dirty="0">
              <a:cs typeface="Calibri" panose="020F0502020204030204"/>
            </a:endParaRPr>
          </a:p>
          <a:p>
            <a:pPr lvl="1">
              <a:buAutoNum type="arabicPeriod"/>
            </a:pPr>
            <a:r>
              <a:rPr lang="en-US" sz="2000" dirty="0">
                <a:ea typeface="+mn-lt"/>
                <a:cs typeface="+mn-lt"/>
              </a:rPr>
              <a:t>Unigram term frequency vectorizer</a:t>
            </a:r>
          </a:p>
          <a:p>
            <a:pPr lvl="1">
              <a:buAutoNum type="arabicPeriod"/>
            </a:pPr>
            <a:r>
              <a:rPr lang="en-US" sz="2000" dirty="0">
                <a:ea typeface="+mn-lt"/>
                <a:cs typeface="+mn-lt"/>
              </a:rPr>
              <a:t>N-gram term frequency vectorizer </a:t>
            </a:r>
          </a:p>
          <a:p>
            <a:pPr lvl="1">
              <a:buAutoNum type="arabicPeriod"/>
            </a:pPr>
            <a:r>
              <a:rPr lang="en-US" sz="2000" dirty="0" err="1">
                <a:ea typeface="+mn-lt"/>
                <a:cs typeface="+mn-lt"/>
              </a:rPr>
              <a:t>Tf-idf</a:t>
            </a:r>
            <a:r>
              <a:rPr lang="en-US" sz="2000" dirty="0">
                <a:ea typeface="+mn-lt"/>
                <a:cs typeface="+mn-lt"/>
              </a:rPr>
              <a:t> vectorizer </a:t>
            </a:r>
          </a:p>
          <a:p>
            <a:pPr marL="457200" lvl="1" indent="0">
              <a:buNone/>
            </a:pPr>
            <a:endParaRPr lang="en-US" sz="2000">
              <a:ea typeface="+mn-lt"/>
              <a:cs typeface="+mn-lt"/>
            </a:endParaRPr>
          </a:p>
          <a:p>
            <a:pPr indent="0"/>
            <a:r>
              <a:rPr lang="en-US" sz="2000" dirty="0">
                <a:ea typeface="+mn-lt"/>
                <a:cs typeface="+mn-lt"/>
              </a:rPr>
              <a:t> Basic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Vectorization and Tokenization </a:t>
            </a:r>
            <a:r>
              <a:rPr lang="en-US" sz="2000" dirty="0">
                <a:ea typeface="+mn-lt"/>
                <a:cs typeface="+mn-lt"/>
              </a:rPr>
              <a:t>Steps</a:t>
            </a:r>
          </a:p>
          <a:p>
            <a:pPr lvl="1">
              <a:buAutoNum type="arabicPeriod"/>
            </a:pP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>
                <a:solidFill>
                  <a:schemeClr val="accent2"/>
                </a:solidFill>
                <a:ea typeface="+mn-lt"/>
                <a:cs typeface="+mn-lt"/>
              </a:rPr>
              <a:t>Stop words were removed</a:t>
            </a:r>
            <a:r>
              <a:rPr lang="en-US" sz="2000" dirty="0">
                <a:ea typeface="+mn-lt"/>
                <a:cs typeface="+mn-lt"/>
              </a:rPr>
              <a:t> using the built-in stop word list for English.</a:t>
            </a:r>
          </a:p>
          <a:p>
            <a:pPr lvl="1">
              <a:buAutoNum type="arabicPeriod"/>
            </a:pPr>
            <a:r>
              <a:rPr lang="en-US" sz="2000" dirty="0">
                <a:ea typeface="+mn-lt"/>
                <a:cs typeface="+mn-lt"/>
              </a:rPr>
              <a:t> Only keeps tokens that have a document frequency </a:t>
            </a:r>
            <a:r>
              <a:rPr lang="en-US" sz="2000" dirty="0">
                <a:solidFill>
                  <a:schemeClr val="accent2"/>
                </a:solidFill>
                <a:ea typeface="+mn-lt"/>
                <a:cs typeface="+mn-lt"/>
              </a:rPr>
              <a:t>greater or equal to 5</a:t>
            </a:r>
          </a:p>
          <a:p>
            <a:pPr lvl="1">
              <a:buAutoNum type="arabicPeriod"/>
            </a:pPr>
            <a:r>
              <a:rPr lang="en-US" sz="2000" dirty="0">
                <a:ea typeface="+mn-lt"/>
                <a:cs typeface="+mn-lt"/>
              </a:rPr>
              <a:t> Additional steps including</a:t>
            </a:r>
            <a:r>
              <a:rPr lang="en-US" sz="2000" dirty="0">
                <a:solidFill>
                  <a:schemeClr val="accent2"/>
                </a:solidFill>
                <a:ea typeface="+mn-lt"/>
                <a:cs typeface="+mn-lt"/>
              </a:rPr>
              <a:t> lemmatization and feature reduction</a:t>
            </a:r>
            <a:r>
              <a:rPr lang="en-US" sz="2000" dirty="0">
                <a:ea typeface="+mn-lt"/>
                <a:cs typeface="+mn-lt"/>
              </a:rPr>
              <a:t> were performed for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376622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18420" cy="5506358"/>
          </a:xfrm>
        </p:spPr>
        <p:txBody>
          <a:bodyPr>
            <a:normAutofit/>
          </a:bodyPr>
          <a:lstStyle/>
          <a:p>
            <a:r>
              <a:rPr lang="en-US" sz="4000">
                <a:latin typeface="WordVisi_MSFontService"/>
              </a:rPr>
              <a:t>Analysis Methods/Models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BB4D1437-0D65-875A-F042-B8484369A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0968885"/>
              </p:ext>
            </p:extLst>
          </p:nvPr>
        </p:nvGraphicFramePr>
        <p:xfrm>
          <a:off x="5285232" y="722376"/>
          <a:ext cx="626364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779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Topic Modeling Using LDA 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E07B08E-E767-0BC4-52C9-06AFFA9AE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4" r="3" b="2258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4C9B-AEB3-F7C4-663F-0BD9016A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Important parameters of Latent Dirichlet Allocation (LDA)</a:t>
            </a:r>
          </a:p>
          <a:p>
            <a:pPr lvl="1"/>
            <a:r>
              <a:rPr lang="en-US" sz="1700">
                <a:ea typeface="+mn-lt"/>
                <a:cs typeface="+mn-lt"/>
              </a:rPr>
              <a:t>Topic Number</a:t>
            </a:r>
          </a:p>
          <a:p>
            <a:pPr lvl="1"/>
            <a:r>
              <a:rPr lang="en-US" sz="1700">
                <a:ea typeface="+mn-lt"/>
                <a:cs typeface="+mn-lt"/>
              </a:rPr>
              <a:t>Learning method</a:t>
            </a:r>
          </a:p>
          <a:p>
            <a:pPr lvl="1"/>
            <a:r>
              <a:rPr lang="en-US" sz="1700">
                <a:ea typeface="+mn-lt"/>
                <a:cs typeface="+mn-lt"/>
              </a:rPr>
              <a:t>Learning decay</a:t>
            </a:r>
          </a:p>
          <a:p>
            <a:pPr lvl="1"/>
            <a:endParaRPr lang="en-US" sz="1700">
              <a:ea typeface="+mn-lt"/>
              <a:cs typeface="+mn-lt"/>
            </a:endParaRPr>
          </a:p>
          <a:p>
            <a:r>
              <a:rPr lang="en-US" sz="1700">
                <a:ea typeface="+mn-lt"/>
                <a:cs typeface="+mn-lt"/>
              </a:rPr>
              <a:t>Best Model after Parameter Tuning</a:t>
            </a:r>
          </a:p>
          <a:p>
            <a:pPr lvl="1"/>
            <a:r>
              <a:rPr lang="en-US" sz="1700">
                <a:ea typeface="+mn-lt"/>
                <a:cs typeface="+mn-lt"/>
              </a:rPr>
              <a:t>Using vectorizer with </a:t>
            </a:r>
            <a:r>
              <a:rPr lang="en-US" sz="1700">
                <a:solidFill>
                  <a:schemeClr val="accent2"/>
                </a:solidFill>
                <a:ea typeface="+mn-lt"/>
                <a:cs typeface="+mn-lt"/>
              </a:rPr>
              <a:t>lemmatization</a:t>
            </a:r>
          </a:p>
          <a:p>
            <a:pPr lvl="1"/>
            <a:r>
              <a:rPr lang="en-US" sz="1700">
                <a:ea typeface="+mn-lt"/>
                <a:cs typeface="+mn-lt"/>
              </a:rPr>
              <a:t>Fit data into </a:t>
            </a:r>
            <a:r>
              <a:rPr lang="en-US" sz="1700">
                <a:solidFill>
                  <a:schemeClr val="accent2"/>
                </a:solidFill>
                <a:ea typeface="+mn-lt"/>
                <a:cs typeface="+mn-lt"/>
              </a:rPr>
              <a:t>3 topics</a:t>
            </a:r>
          </a:p>
          <a:p>
            <a:pPr lvl="1"/>
            <a:r>
              <a:rPr lang="en-US" sz="1700">
                <a:ea typeface="+mn-lt"/>
                <a:cs typeface="+mn-lt"/>
              </a:rPr>
              <a:t>Learning decay set to 0.8 using </a:t>
            </a:r>
            <a:r>
              <a:rPr lang="en-US" sz="1700">
                <a:solidFill>
                  <a:schemeClr val="accent2"/>
                </a:solidFill>
                <a:ea typeface="+mn-lt"/>
                <a:cs typeface="+mn-lt"/>
              </a:rPr>
              <a:t>online learning method</a:t>
            </a:r>
          </a:p>
          <a:p>
            <a:pPr lvl="1"/>
            <a:endParaRPr lang="en-US" sz="1700">
              <a:ea typeface="+mn-lt"/>
              <a:cs typeface="+mn-lt"/>
            </a:endParaRPr>
          </a:p>
          <a:p>
            <a:pPr lvl="1"/>
            <a:endParaRPr lang="en-US" sz="170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CCEA6-8446-9F50-CFDA-F5A05EA1F57C}"/>
              </a:ext>
            </a:extLst>
          </p:cNvPr>
          <p:cNvSpPr txBox="1"/>
          <p:nvPr/>
        </p:nvSpPr>
        <p:spPr>
          <a:xfrm>
            <a:off x="835686" y="6183601"/>
            <a:ext cx="6236208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Model performance when having different number of topics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 Modeling Using LDA 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6BA707-CCDF-2B7C-502B-321BB8C2A98D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Use top 15 words found in each topic to define topic meanings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Topic #0: identity hate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Topic #1: insult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Topic #2: non-toxic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6" descr="Timeline&#10;&#10;Description automatically generated">
            <a:extLst>
              <a:ext uri="{FF2B5EF4-FFF2-40B4-BE49-F238E27FC236}">
                <a16:creationId xmlns:a16="http://schemas.microsoft.com/office/drawing/2014/main" id="{73E86D1E-EEEA-53B1-D04C-D5E21534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992972"/>
            <a:ext cx="6596652" cy="4716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7B727-3631-E197-B659-D07BE4FBB0A6}"/>
              </a:ext>
            </a:extLst>
          </p:cNvPr>
          <p:cNvSpPr txBox="1"/>
          <p:nvPr/>
        </p:nvSpPr>
        <p:spPr>
          <a:xfrm>
            <a:off x="6829098" y="6200334"/>
            <a:ext cx="31598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44546A"/>
                </a:solidFill>
                <a:latin typeface="Times New Roman"/>
                <a:cs typeface="Times New Roman"/>
              </a:rPr>
              <a:t>Top 15 Words in Each Topic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3102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 Modeling Using LDA 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6BA707-CCDF-2B7C-502B-321BB8C2A98D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Intertopic Distance Map shows all three topics are not very similar to each other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2E9DA896-9A0E-BDCD-A985-3662D7000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1421755"/>
            <a:ext cx="6596652" cy="38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21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18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Toxic Online Comments Analysis</vt:lpstr>
      <vt:lpstr>About the Topic</vt:lpstr>
      <vt:lpstr>Goal</vt:lpstr>
      <vt:lpstr>About the Data</vt:lpstr>
      <vt:lpstr>Text Preprocessing</vt:lpstr>
      <vt:lpstr>Analysis Methods/Models</vt:lpstr>
      <vt:lpstr>Topic Modeling Using LDA </vt:lpstr>
      <vt:lpstr>Topic Modeling Using LDA </vt:lpstr>
      <vt:lpstr>Topic Modeling Using LDA </vt:lpstr>
      <vt:lpstr>Summary of Topic Modeling</vt:lpstr>
      <vt:lpstr>Naïve Bayes</vt:lpstr>
      <vt:lpstr>Top 20 Features for Non-toxic Comments</vt:lpstr>
      <vt:lpstr>Top 20 Features for Toxic Comments</vt:lpstr>
      <vt:lpstr>Predictive Performance</vt:lpstr>
      <vt:lpstr>Clustering</vt:lpstr>
      <vt:lpstr>KMeans Model with Features</vt:lpstr>
      <vt:lpstr>KMeans Model without Features</vt:lpstr>
      <vt:lpstr>KMeans Model without Features</vt:lpstr>
      <vt:lpstr>Topic Trends for Model with Features</vt:lpstr>
      <vt:lpstr>Topic Trends for Model without Features</vt:lpstr>
      <vt:lpstr>Support Vector Machines</vt:lpstr>
      <vt:lpstr>Support Vector Machines: Linear </vt:lpstr>
      <vt:lpstr>Support Vector Machines: Linear </vt:lpstr>
      <vt:lpstr>Support Vector Machines:  Decision Boundaries</vt:lpstr>
      <vt:lpstr>Support Vector Machines:  Decision Boundaries</vt:lpstr>
      <vt:lpstr>Challenges</vt:lpstr>
      <vt:lpstr>Conclusions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Toxic online comments and censorship</dc:title>
  <dc:creator>Xiangzhen He</dc:creator>
  <cp:revision>9</cp:revision>
  <dcterms:created xsi:type="dcterms:W3CDTF">2022-08-11T04:38:40Z</dcterms:created>
  <dcterms:modified xsi:type="dcterms:W3CDTF">2022-09-20T23:34:40Z</dcterms:modified>
</cp:coreProperties>
</file>